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heme/theme6.xml" ContentType="application/vnd.openxmlformats-officedocument.theme+xml"/>
  <Override PartName="/ppt/tags/tag176.xml" ContentType="application/vnd.openxmlformats-officedocument.presentationml.tags+xml"/>
  <Override PartName="/ppt/notesSlides/notesSlide1.xml" ContentType="application/vnd.openxmlformats-officedocument.presentationml.notesSlide+xml"/>
  <Override PartName="/ppt/tags/tag177.xml" ContentType="application/vnd.openxmlformats-officedocument.presentationml.tags+xml"/>
  <Override PartName="/ppt/notesSlides/notesSlide2.xml" ContentType="application/vnd.openxmlformats-officedocument.presentationml.notesSlide+xml"/>
  <Override PartName="/ppt/tags/tag178.xml" ContentType="application/vnd.openxmlformats-officedocument.presentationml.tags+xml"/>
  <Override PartName="/ppt/notesSlides/notesSlide3.xml" ContentType="application/vnd.openxmlformats-officedocument.presentationml.notesSlide+xml"/>
  <Override PartName="/ppt/tags/tag179.xml" ContentType="application/vnd.openxmlformats-officedocument.presentationml.tags+xml"/>
  <Override PartName="/ppt/notesSlides/notesSlide4.xml" ContentType="application/vnd.openxmlformats-officedocument.presentationml.notesSlide+xml"/>
  <Override PartName="/ppt/tags/tag180.xml" ContentType="application/vnd.openxmlformats-officedocument.presentationml.tags+xml"/>
  <Override PartName="/ppt/notesSlides/notesSlide5.xml" ContentType="application/vnd.openxmlformats-officedocument.presentationml.notesSlide+xml"/>
  <Override PartName="/ppt/tags/tag181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868" r:id="rId3"/>
    <p:sldMasterId id="2147484052" r:id="rId4"/>
    <p:sldMasterId id="2147484095" r:id="rId5"/>
  </p:sldMasterIdLst>
  <p:notesMasterIdLst>
    <p:notesMasterId r:id="rId12"/>
  </p:notesMasterIdLst>
  <p:sldIdLst>
    <p:sldId id="390" r:id="rId6"/>
    <p:sldId id="413" r:id="rId7"/>
    <p:sldId id="427" r:id="rId8"/>
    <p:sldId id="416" r:id="rId9"/>
    <p:sldId id="419" r:id="rId10"/>
    <p:sldId id="417" r:id="rId11"/>
  </p:sldIdLst>
  <p:sldSz cx="9144000" cy="6858000" type="screen4x3"/>
  <p:notesSz cx="6797675" cy="9926638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FF"/>
    <a:srgbClr val="FF9900"/>
    <a:srgbClr val="996633"/>
    <a:srgbClr val="260FB1"/>
    <a:srgbClr val="88F0D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13" autoAdjust="0"/>
  </p:normalViewPr>
  <p:slideViewPr>
    <p:cSldViewPr>
      <p:cViewPr varScale="1">
        <p:scale>
          <a:sx n="66" d="100"/>
          <a:sy n="66" d="100"/>
        </p:scale>
        <p:origin x="16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7C2F3-6D31-4A76-831C-7766089B5B94}" type="datetimeFigureOut">
              <a:rPr lang="de-DE" smtClean="0"/>
              <a:pPr/>
              <a:t>15.06.2017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77535-D7B2-46B9-838B-6BAA8785BDE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30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981075"/>
            <a:ext cx="5935662" cy="44513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181" y="5591690"/>
            <a:ext cx="5866965" cy="3631812"/>
          </a:xfrm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1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79500"/>
            <a:ext cx="1091910" cy="304834"/>
          </a:xfrm>
          <a:prstGeom prst="rect">
            <a:avLst/>
          </a:prstGeom>
        </p:spPr>
        <p:txBody>
          <a:bodyPr/>
          <a:lstStyle/>
          <a:p>
            <a:fld id="{3818BCC5-0A42-42E3-AFEC-5733D25C3A29}" type="datetimeFigureOut">
              <a:rPr lang="en-US" smtClean="0">
                <a:solidFill>
                  <a:prstClr val="black"/>
                </a:solidFill>
              </a:rPr>
              <a:pPr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3586" name="Rectangle 3"/>
          <p:cNvSpPr txBox="1">
            <a:spLocks noGrp="1" noChangeArrowheads="1"/>
          </p:cNvSpPr>
          <p:nvPr/>
        </p:nvSpPr>
        <p:spPr bwMode="auto">
          <a:xfrm>
            <a:off x="4251589" y="363378"/>
            <a:ext cx="2007989" cy="12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13.08.2007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7" name="Rectangle 5"/>
          <p:cNvSpPr txBox="1">
            <a:spLocks noGrp="1" noChangeArrowheads="1"/>
          </p:cNvSpPr>
          <p:nvPr/>
        </p:nvSpPr>
        <p:spPr bwMode="auto">
          <a:xfrm>
            <a:off x="4251589" y="549685"/>
            <a:ext cx="2007989" cy="1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CB0B1BDE-757C-4CFD-8E43-2336DE2CE4E9}" type="slidenum">
              <a:rPr lang="en-US" sz="600" smtClean="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2</a:t>
            </a:fld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8" name="Rectangle 10"/>
          <p:cNvSpPr txBox="1">
            <a:spLocks noGrp="1" noChangeArrowheads="1"/>
          </p:cNvSpPr>
          <p:nvPr/>
        </p:nvSpPr>
        <p:spPr bwMode="auto">
          <a:xfrm>
            <a:off x="4251589" y="457299"/>
            <a:ext cx="2007989" cy="12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Autor / Thema der Präsentation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9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32359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090"/>
            <a:ext cx="5718438" cy="4599173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5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79500"/>
            <a:ext cx="1091910" cy="304834"/>
          </a:xfrm>
          <a:prstGeom prst="rect">
            <a:avLst/>
          </a:prstGeom>
        </p:spPr>
        <p:txBody>
          <a:bodyPr/>
          <a:lstStyle/>
          <a:p>
            <a:fld id="{3818BCC5-0A42-42E3-AFEC-5733D25C3A29}" type="datetimeFigureOut">
              <a:rPr lang="en-US" smtClean="0">
                <a:solidFill>
                  <a:prstClr val="black"/>
                </a:solidFill>
              </a:rPr>
              <a:pPr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3586" name="Rectangle 3"/>
          <p:cNvSpPr txBox="1">
            <a:spLocks noGrp="1" noChangeArrowheads="1"/>
          </p:cNvSpPr>
          <p:nvPr/>
        </p:nvSpPr>
        <p:spPr bwMode="auto">
          <a:xfrm>
            <a:off x="4251589" y="363378"/>
            <a:ext cx="2007989" cy="12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13.08.2007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7" name="Rectangle 5"/>
          <p:cNvSpPr txBox="1">
            <a:spLocks noGrp="1" noChangeArrowheads="1"/>
          </p:cNvSpPr>
          <p:nvPr/>
        </p:nvSpPr>
        <p:spPr bwMode="auto">
          <a:xfrm>
            <a:off x="4251589" y="549685"/>
            <a:ext cx="2007989" cy="1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CB0B1BDE-757C-4CFD-8E43-2336DE2CE4E9}" type="slidenum">
              <a:rPr lang="en-US" sz="600" smtClean="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3</a:t>
            </a:fld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8" name="Rectangle 10"/>
          <p:cNvSpPr txBox="1">
            <a:spLocks noGrp="1" noChangeArrowheads="1"/>
          </p:cNvSpPr>
          <p:nvPr/>
        </p:nvSpPr>
        <p:spPr bwMode="auto">
          <a:xfrm>
            <a:off x="4251589" y="457299"/>
            <a:ext cx="2007989" cy="12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Autor / Thema der Präsentation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9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32359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090"/>
            <a:ext cx="5718438" cy="4599173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0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79500"/>
            <a:ext cx="1091910" cy="304834"/>
          </a:xfrm>
          <a:prstGeom prst="rect">
            <a:avLst/>
          </a:prstGeom>
        </p:spPr>
        <p:txBody>
          <a:bodyPr/>
          <a:lstStyle/>
          <a:p>
            <a:fld id="{3818BCC5-0A42-42E3-AFEC-5733D25C3A29}" type="datetimeFigureOut">
              <a:rPr lang="en-US" smtClean="0">
                <a:solidFill>
                  <a:prstClr val="black"/>
                </a:solidFill>
              </a:rPr>
              <a:pPr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3586" name="Rectangle 3"/>
          <p:cNvSpPr txBox="1">
            <a:spLocks noGrp="1" noChangeArrowheads="1"/>
          </p:cNvSpPr>
          <p:nvPr/>
        </p:nvSpPr>
        <p:spPr bwMode="auto">
          <a:xfrm>
            <a:off x="4251589" y="363378"/>
            <a:ext cx="2007989" cy="12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13.08.2007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7" name="Rectangle 5"/>
          <p:cNvSpPr txBox="1">
            <a:spLocks noGrp="1" noChangeArrowheads="1"/>
          </p:cNvSpPr>
          <p:nvPr/>
        </p:nvSpPr>
        <p:spPr bwMode="auto">
          <a:xfrm>
            <a:off x="4251589" y="549685"/>
            <a:ext cx="2007989" cy="1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CB0B1BDE-757C-4CFD-8E43-2336DE2CE4E9}" type="slidenum">
              <a:rPr lang="en-US" sz="600" smtClean="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4</a:t>
            </a:fld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8" name="Rectangle 10"/>
          <p:cNvSpPr txBox="1">
            <a:spLocks noGrp="1" noChangeArrowheads="1"/>
          </p:cNvSpPr>
          <p:nvPr/>
        </p:nvSpPr>
        <p:spPr bwMode="auto">
          <a:xfrm>
            <a:off x="4251589" y="457299"/>
            <a:ext cx="2007989" cy="12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Autor / Thema der Präsentation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9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32359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090"/>
            <a:ext cx="5718438" cy="4599173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79500"/>
            <a:ext cx="1091910" cy="304834"/>
          </a:xfrm>
          <a:prstGeom prst="rect">
            <a:avLst/>
          </a:prstGeom>
        </p:spPr>
        <p:txBody>
          <a:bodyPr/>
          <a:lstStyle/>
          <a:p>
            <a:fld id="{3818BCC5-0A42-42E3-AFEC-5733D25C3A29}" type="datetimeFigureOut">
              <a:rPr lang="en-US" smtClean="0">
                <a:solidFill>
                  <a:prstClr val="black"/>
                </a:solidFill>
              </a:rPr>
              <a:pPr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3586" name="Rectangle 3"/>
          <p:cNvSpPr txBox="1">
            <a:spLocks noGrp="1" noChangeArrowheads="1"/>
          </p:cNvSpPr>
          <p:nvPr/>
        </p:nvSpPr>
        <p:spPr bwMode="auto">
          <a:xfrm>
            <a:off x="4251589" y="363378"/>
            <a:ext cx="2007989" cy="12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13.08.2007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7" name="Rectangle 5"/>
          <p:cNvSpPr txBox="1">
            <a:spLocks noGrp="1" noChangeArrowheads="1"/>
          </p:cNvSpPr>
          <p:nvPr/>
        </p:nvSpPr>
        <p:spPr bwMode="auto">
          <a:xfrm>
            <a:off x="4251589" y="549685"/>
            <a:ext cx="2007989" cy="1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CB0B1BDE-757C-4CFD-8E43-2336DE2CE4E9}" type="slidenum">
              <a:rPr lang="en-US" sz="600" smtClean="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5</a:t>
            </a:fld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8" name="Rectangle 10"/>
          <p:cNvSpPr txBox="1">
            <a:spLocks noGrp="1" noChangeArrowheads="1"/>
          </p:cNvSpPr>
          <p:nvPr/>
        </p:nvSpPr>
        <p:spPr bwMode="auto">
          <a:xfrm>
            <a:off x="4251589" y="457299"/>
            <a:ext cx="2007989" cy="12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Autor / Thema der Präsentation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9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32359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090"/>
            <a:ext cx="5718438" cy="4599173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r>
              <a:rPr lang="cs-CZ" dirty="0"/>
              <a:t>Budeme</a:t>
            </a:r>
            <a:r>
              <a:rPr lang="cs-CZ" baseline="0" dirty="0"/>
              <a:t> více sledovat chování zákazníků na úrovni CU – aplikaci prvního opatření budeme aplikovat manuálně v případě, že bude zákazník jako celek prodělávat. Může k tomu dojít při vysoké </a:t>
            </a:r>
            <a:r>
              <a:rPr lang="cs-CZ" baseline="0" dirty="0" err="1"/>
              <a:t>usage</a:t>
            </a:r>
            <a:r>
              <a:rPr lang="cs-CZ" baseline="0" dirty="0"/>
              <a:t> v roamingu, která generuje přímé náklady.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51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63725" y="9379500"/>
            <a:ext cx="1091910" cy="304834"/>
          </a:xfrm>
          <a:prstGeom prst="rect">
            <a:avLst/>
          </a:prstGeom>
        </p:spPr>
        <p:txBody>
          <a:bodyPr/>
          <a:lstStyle/>
          <a:p>
            <a:fld id="{3818BCC5-0A42-42E3-AFEC-5733D25C3A29}" type="datetimeFigureOut">
              <a:rPr lang="en-US" smtClean="0">
                <a:solidFill>
                  <a:prstClr val="black"/>
                </a:solidFill>
              </a:rPr>
              <a:pPr/>
              <a:t>6/15/2017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3586" name="Rectangle 3"/>
          <p:cNvSpPr txBox="1">
            <a:spLocks noGrp="1" noChangeArrowheads="1"/>
          </p:cNvSpPr>
          <p:nvPr/>
        </p:nvSpPr>
        <p:spPr bwMode="auto">
          <a:xfrm>
            <a:off x="4251589" y="363378"/>
            <a:ext cx="2007989" cy="12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13.08.2007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7" name="Rectangle 5"/>
          <p:cNvSpPr txBox="1">
            <a:spLocks noGrp="1" noChangeArrowheads="1"/>
          </p:cNvSpPr>
          <p:nvPr/>
        </p:nvSpPr>
        <p:spPr bwMode="auto">
          <a:xfrm>
            <a:off x="4251589" y="549685"/>
            <a:ext cx="2007989" cy="1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fld id="{CB0B1BDE-757C-4CFD-8E43-2336DE2CE4E9}" type="slidenum">
              <a:rPr lang="en-US" sz="600" smtClean="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pPr algn="r" defTabSz="448812" eaLnBrk="0" hangingPunct="0">
                <a:lnSpc>
                  <a:spcPct val="68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</a:pPr>
              <a:t>6</a:t>
            </a:fld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8" name="Rectangle 10"/>
          <p:cNvSpPr txBox="1">
            <a:spLocks noGrp="1" noChangeArrowheads="1"/>
          </p:cNvSpPr>
          <p:nvPr/>
        </p:nvSpPr>
        <p:spPr bwMode="auto">
          <a:xfrm>
            <a:off x="4251589" y="457299"/>
            <a:ext cx="2007989" cy="12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48812" eaLnBrk="0" hangingPunct="0">
              <a:lnSpc>
                <a:spcPct val="68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en-US" sz="600">
                <a:solidFill>
                  <a:prstClr val="black"/>
                </a:solidFill>
                <a:latin typeface="Tele-GroteskNor" pitchFamily="2" charset="0"/>
                <a:cs typeface="Arial" pitchFamily="34" charset="0"/>
              </a:rPr>
              <a:t>Autor / Thema der Präsentation</a:t>
            </a:r>
            <a:endParaRPr lang="en-US" sz="600" dirty="0">
              <a:solidFill>
                <a:prstClr val="black"/>
              </a:solidFill>
              <a:latin typeface="Tele-GroteskNor" pitchFamily="2" charset="0"/>
              <a:cs typeface="Arial" pitchFamily="34" charset="0"/>
            </a:endParaRPr>
          </a:p>
        </p:txBody>
      </p:sp>
      <p:sp>
        <p:nvSpPr>
          <p:cNvPr id="323589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20738"/>
            <a:ext cx="5314950" cy="3987800"/>
          </a:xfrm>
          <a:noFill/>
          <a:ln>
            <a:miter lim="800000"/>
            <a:headEnd/>
            <a:tailEnd/>
          </a:ln>
        </p:spPr>
      </p:sp>
      <p:sp>
        <p:nvSpPr>
          <p:cNvPr id="32359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1139" y="4964090"/>
            <a:ext cx="5718438" cy="4599173"/>
          </a:xfrm>
          <a:noFill/>
        </p:spPr>
        <p:txBody>
          <a:bodyPr lIns="91563" tIns="45781" rIns="91563" bIns="45781"/>
          <a:lstStyle/>
          <a:p>
            <a:pPr marL="174623" indent="-174623" defTabSz="8823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1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5.emf"/><Relationship Id="rId4" Type="http://schemas.openxmlformats.org/officeDocument/2006/relationships/tags" Target="../tags/tag5.xm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tags" Target="../tags/tag15.xml"/><Relationship Id="rId11" Type="http://schemas.openxmlformats.org/officeDocument/2006/relationships/image" Target="../media/image8.emf"/><Relationship Id="rId5" Type="http://schemas.openxmlformats.org/officeDocument/2006/relationships/tags" Target="../tags/tag14.xml"/><Relationship Id="rId10" Type="http://schemas.openxmlformats.org/officeDocument/2006/relationships/image" Target="../media/image9.emf"/><Relationship Id="rId4" Type="http://schemas.openxmlformats.org/officeDocument/2006/relationships/tags" Target="../tags/tag13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emf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tags" Target="../tags/tag10.xml"/><Relationship Id="rId11" Type="http://schemas.openxmlformats.org/officeDocument/2006/relationships/image" Target="../media/image8.emf"/><Relationship Id="rId5" Type="http://schemas.openxmlformats.org/officeDocument/2006/relationships/tags" Target="../tags/tag9.xml"/><Relationship Id="rId10" Type="http://schemas.openxmlformats.org/officeDocument/2006/relationships/image" Target="../media/image7.emf"/><Relationship Id="rId4" Type="http://schemas.openxmlformats.org/officeDocument/2006/relationships/tags" Target="../tags/tag8.xml"/><Relationship Id="rId9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2.emf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2.emf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7.emf"/><Relationship Id="rId2" Type="http://schemas.openxmlformats.org/officeDocument/2006/relationships/tags" Target="../tags/tag14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5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5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5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51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5.xml"/><Relationship Id="rId11" Type="http://schemas.openxmlformats.org/officeDocument/2006/relationships/image" Target="../media/image17.emf"/><Relationship Id="rId5" Type="http://schemas.openxmlformats.org/officeDocument/2006/relationships/tags" Target="../tags/tag154.xml"/><Relationship Id="rId10" Type="http://schemas.openxmlformats.org/officeDocument/2006/relationships/image" Target="../media/image16.emf"/><Relationship Id="rId4" Type="http://schemas.openxmlformats.org/officeDocument/2006/relationships/tags" Target="../tags/tag153.xml"/><Relationship Id="rId9" Type="http://schemas.openxmlformats.org/officeDocument/2006/relationships/image" Target="../media/image19.jpe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21.png"/><Relationship Id="rId2" Type="http://schemas.openxmlformats.org/officeDocument/2006/relationships/tags" Target="../tags/tag15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5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9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emf"/><Relationship Id="rId2" Type="http://schemas.openxmlformats.org/officeDocument/2006/relationships/tags" Target="../tags/tag15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2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0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emf"/><Relationship Id="rId2" Type="http://schemas.openxmlformats.org/officeDocument/2006/relationships/tags" Target="../tags/tag15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3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1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emf"/><Relationship Id="rId2" Type="http://schemas.openxmlformats.org/officeDocument/2006/relationships/tags" Target="../tags/tag15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4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2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emf"/><Relationship Id="rId2" Type="http://schemas.openxmlformats.org/officeDocument/2006/relationships/tags" Target="../tags/tag16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3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emf"/><Relationship Id="rId2" Type="http://schemas.openxmlformats.org/officeDocument/2006/relationships/tags" Target="../tags/tag16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6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4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emf"/><Relationship Id="rId2" Type="http://schemas.openxmlformats.org/officeDocument/2006/relationships/tags" Target="../tags/tag16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7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5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6.emf"/><Relationship Id="rId2" Type="http://schemas.openxmlformats.org/officeDocument/2006/relationships/tags" Target="../tags/tag16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7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8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9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0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1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2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3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4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5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7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8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5" descr="T_Logo_3c_Slogan_n_DE_EMF CD EXPORT"/>
          <p:cNvPicPr>
            <a:picLocks noChangeAspect="1" noChangeArrowheads="1"/>
          </p:cNvPicPr>
          <p:nvPr userDrawn="1"/>
        </p:nvPicPr>
        <p:blipFill>
          <a:blip r:embed="rId8" cstate="print"/>
          <a:srcRect r="69640"/>
          <a:stretch>
            <a:fillRect/>
          </a:stretch>
        </p:blipFill>
        <p:spPr bwMode="auto">
          <a:xfrm>
            <a:off x="323850" y="6137277"/>
            <a:ext cx="90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T_Logo_3c_Slogan_n_DE_EMF CD EXPORT"/>
          <p:cNvPicPr>
            <a:picLocks noChangeAspect="1" noChangeArrowheads="1"/>
          </p:cNvPicPr>
          <p:nvPr userDrawn="1"/>
        </p:nvPicPr>
        <p:blipFill>
          <a:blip r:embed="rId8" cstate="print"/>
          <a:srcRect l="40712"/>
          <a:stretch>
            <a:fillRect/>
          </a:stretch>
        </p:blipFill>
        <p:spPr bwMode="auto">
          <a:xfrm>
            <a:off x="7042150" y="6137277"/>
            <a:ext cx="177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7"/>
          <p:cNvPicPr>
            <a:picLocks noChangeAspect="1"/>
          </p:cNvPicPr>
          <p:nvPr userDrawn="1"/>
        </p:nvPicPr>
        <p:blipFill>
          <a:blip r:embed="rId9" cstate="print"/>
          <a:srcRect r="67084"/>
          <a:stretch>
            <a:fillRect/>
          </a:stretch>
        </p:blipFill>
        <p:spPr bwMode="auto">
          <a:xfrm>
            <a:off x="323850" y="6137277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6000750" y="1295400"/>
            <a:ext cx="151618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04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Tele-GroteskNor" pitchFamily="2" charset="0"/>
                <a:cs typeface="Times New Roman" pitchFamily="18" charset="0"/>
              </a:rPr>
              <a:t>- </a:t>
            </a:r>
            <a:r>
              <a:rPr lang="en-US" sz="1400" b="1" u="sng">
                <a:solidFill>
                  <a:srgbClr val="000000"/>
                </a:solidFill>
                <a:latin typeface="Tele-GroteskNor" pitchFamily="2" charset="0"/>
                <a:cs typeface="Times New Roman" pitchFamily="18" charset="0"/>
              </a:rPr>
              <a:t>strictly confidential</a:t>
            </a:r>
            <a:r>
              <a:rPr lang="en-US" sz="1600" b="1">
                <a:solidFill>
                  <a:srgbClr val="000000"/>
                </a:solidFill>
                <a:latin typeface="Tele-GroteskNor" pitchFamily="2" charset="0"/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Tele-GroteskNor" pitchFamily="2" charset="0"/>
                <a:cs typeface="Times New Roman" pitchFamily="18" charset="0"/>
              </a:rPr>
              <a:t>-</a:t>
            </a: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1066804" y="5583237"/>
            <a:ext cx="3197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990605" y="5507044"/>
            <a:ext cx="327342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Tele-GroteskNor" pitchFamily="2" charset="0"/>
                <a:cs typeface="Times New Roman" pitchFamily="18" charset="0"/>
              </a:rPr>
              <a:t>Signature of the responsible EMT member</a:t>
            </a:r>
          </a:p>
        </p:txBody>
      </p:sp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5105405" y="5583237"/>
            <a:ext cx="3197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5029200" y="5507044"/>
            <a:ext cx="25908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Tele-GroteskNor" pitchFamily="2" charset="0"/>
                <a:cs typeface="Times New Roman" pitchFamily="18" charset="0"/>
              </a:rPr>
              <a:t>Signature of the author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552450" y="561977"/>
            <a:ext cx="3155950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ele-GroteskHal" pitchFamily="2" charset="0"/>
                <a:cs typeface="Times New Roman" pitchFamily="18" charset="0"/>
              </a:rPr>
              <a:t>CPIO, F, BO, HR, DS, CTP, TV, CS, DM, PAY, NB, TER, TP, PS, PDE, BS, LAB</a:t>
            </a: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611188" y="620713"/>
            <a:ext cx="2881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rgbClr val="000000"/>
              </a:solidFill>
              <a:latin typeface="Tele-GroteskNor" pitchFamily="2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4581531" y="561977"/>
            <a:ext cx="4321175" cy="676275"/>
          </a:xfrm>
          <a:prstGeom prst="rect">
            <a:avLst/>
          </a:prstGeom>
          <a:noFill/>
          <a:ln w="38100" algn="ctr">
            <a:solidFill>
              <a:srgbClr val="E4007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220663" indent="-220663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00580"/>
                </a:solidFill>
                <a:latin typeface="TeleGrotesk Headline Ultra" pitchFamily="2" charset="0"/>
              </a:rPr>
              <a:t>Decision Paper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157080" y="1628775"/>
            <a:ext cx="1006558" cy="8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latin typeface="Tele-GroteskHal" pitchFamily="2" charset="0"/>
                <a:cs typeface="Times New Roman" pitchFamily="18" charset="0"/>
              </a:rPr>
              <a:t>Responsible:</a:t>
            </a:r>
          </a:p>
          <a:p>
            <a:pPr algn="r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000000"/>
                </a:solidFill>
                <a:latin typeface="Tele-GroteskHal" pitchFamily="2" charset="0"/>
                <a:cs typeface="Times New Roman" pitchFamily="18" charset="0"/>
              </a:rPr>
              <a:t>Date:</a:t>
            </a:r>
          </a:p>
          <a:p>
            <a:pPr algn="r" defTabSz="7620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>
                <a:solidFill>
                  <a:srgbClr val="000000"/>
                </a:solidFill>
                <a:latin typeface="Tele-GroteskHal" pitchFamily="2" charset="0"/>
                <a:cs typeface="Times New Roman" pitchFamily="18" charset="0"/>
              </a:rPr>
              <a:t>Topic:</a:t>
            </a:r>
          </a:p>
        </p:txBody>
      </p:sp>
      <p:pic>
        <p:nvPicPr>
          <p:cNvPr id="15" name="Picture 26" descr="T_Logo_3c_Slogan_p_DE_EMF CD EXPOR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rcRect r="63742"/>
          <a:stretch>
            <a:fillRect/>
          </a:stretch>
        </p:blipFill>
        <p:spPr bwMode="black">
          <a:xfrm>
            <a:off x="323850" y="6138866"/>
            <a:ext cx="10795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9" descr="T_Logo_3c_Slogan_p_INT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1" cstate="print"/>
          <a:srcRect l="45888"/>
          <a:stretch>
            <a:fillRect/>
          </a:stretch>
        </p:blipFill>
        <p:spPr bwMode="black">
          <a:xfrm>
            <a:off x="7392988" y="6138866"/>
            <a:ext cx="14351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B1FB6-ACAB-44FE-BE30-C779A24683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7030" y="333376"/>
            <a:ext cx="2124075" cy="5724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2" y="333376"/>
            <a:ext cx="6219825" cy="5724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C987-44ED-4DCD-8918-234B92ADC8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T_Logo_3c_Slogan_p_DE_EMF CD EXPORT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9092" y="6296028"/>
            <a:ext cx="2173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0"/>
          <p:cNvSpPr/>
          <p:nvPr userDrawn="1"/>
        </p:nvSpPr>
        <p:spPr bwMode="auto">
          <a:xfrm>
            <a:off x="0" y="5915027"/>
            <a:ext cx="9144000" cy="9429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220663" indent="-22066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de-DE" sz="2000">
              <a:solidFill>
                <a:srgbClr val="000000"/>
              </a:solidFill>
              <a:latin typeface="Tele-GroteskNor" pitchFamily="2" charset="0"/>
            </a:endParaRPr>
          </a:p>
        </p:txBody>
      </p:sp>
      <p:pic>
        <p:nvPicPr>
          <p:cNvPr id="7" name="Picture 56" descr="T_Logo_3c_Slogan_p_IN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black">
          <a:xfrm>
            <a:off x="323850" y="6348418"/>
            <a:ext cx="19288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33379"/>
            <a:ext cx="8496300" cy="4603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04800" y="1773240"/>
            <a:ext cx="8496300" cy="42846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04031" y="6431569"/>
            <a:ext cx="1800225" cy="138499"/>
          </a:xfrm>
        </p:spPr>
        <p:txBody>
          <a:bodyPr/>
          <a:lstStyle>
            <a:lvl1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900" kern="0">
                <a:solidFill>
                  <a:sysClr val="windowText" lastClr="000000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57463" y="6431569"/>
            <a:ext cx="4102100" cy="138499"/>
          </a:xfrm>
        </p:spPr>
        <p:txBody>
          <a:bodyPr/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900" kern="0">
                <a:solidFill>
                  <a:sysClr val="windowText" lastClr="000000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900" kern="0">
                <a:solidFill>
                  <a:sysClr val="windowText" lastClr="000000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fld id="{46048672-B07C-42BA-AE27-1A608D3054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89" y="1592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_Logo_3c_Slogan_n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r="61938"/>
          <a:stretch>
            <a:fillRect/>
          </a:stretch>
        </p:blipFill>
        <p:spPr bwMode="auto">
          <a:xfrm>
            <a:off x="323852" y="6138866"/>
            <a:ext cx="10096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 l="45840"/>
          <a:stretch>
            <a:fillRect/>
          </a:stretch>
        </p:blipFill>
        <p:spPr bwMode="auto">
          <a:xfrm>
            <a:off x="7391400" y="6138866"/>
            <a:ext cx="14366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elplatzhalter 1"/>
          <p:cNvSpPr>
            <a:spLocks noGrp="1"/>
          </p:cNvSpPr>
          <p:nvPr>
            <p:ph type="ctrTitle"/>
          </p:nvPr>
        </p:nvSpPr>
        <p:spPr>
          <a:xfrm>
            <a:off x="323850" y="2130425"/>
            <a:ext cx="8496300" cy="1470027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7652" name="Textplatzhalter 2"/>
          <p:cNvSpPr>
            <a:spLocks noGrp="1"/>
          </p:cNvSpPr>
          <p:nvPr>
            <p:ph type="subTitle" idx="1"/>
          </p:nvPr>
        </p:nvSpPr>
        <p:spPr>
          <a:xfrm>
            <a:off x="323850" y="3886200"/>
            <a:ext cx="7448550" cy="1752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eleGrotesk Headline" pitchFamily="2" charset="0"/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21492585-95F8-4432-8401-92D119783D56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E6568A1-1AF9-4A39-A19F-C22C6F176AA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240"/>
            <a:ext cx="4171950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3240"/>
            <a:ext cx="4171950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73C14D51-8560-496E-89FF-60404B749079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3D2187EF-FD29-47BF-84AD-03414CF12531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1FC2C3A1-93C7-41B0-9591-7D18AAB73B74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377E9038-4B58-4A3D-8B09-4AE23D1E4BDE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T_Logo_3c_Slogan_p_DE_EMF CD EXPORT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9092" y="6296028"/>
            <a:ext cx="2173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0"/>
          <p:cNvSpPr/>
          <p:nvPr userDrawn="1"/>
        </p:nvSpPr>
        <p:spPr bwMode="auto">
          <a:xfrm>
            <a:off x="0" y="5915027"/>
            <a:ext cx="9144000" cy="9429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marL="220663" indent="-220663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de-DE" sz="2000">
              <a:solidFill>
                <a:srgbClr val="000000"/>
              </a:solidFill>
              <a:latin typeface="Tele-GroteskNor" pitchFamily="2" charset="0"/>
            </a:endParaRPr>
          </a:p>
        </p:txBody>
      </p:sp>
      <p:pic>
        <p:nvPicPr>
          <p:cNvPr id="7" name="Picture 56" descr="T_Logo_3c_Slogan_p_IN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black">
          <a:xfrm>
            <a:off x="323850" y="6348418"/>
            <a:ext cx="19288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804031" y="6431569"/>
            <a:ext cx="1800225" cy="138499"/>
          </a:xfrm>
        </p:spPr>
        <p:txBody>
          <a:bodyPr/>
          <a:lstStyle>
            <a:lvl1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900" kern="0">
                <a:solidFill>
                  <a:sysClr val="windowText" lastClr="000000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57463" y="6431569"/>
            <a:ext cx="4102100" cy="138499"/>
          </a:xfrm>
        </p:spPr>
        <p:txBody>
          <a:bodyPr/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900" kern="0">
                <a:solidFill>
                  <a:sysClr val="windowText" lastClr="000000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900" kern="0">
                <a:solidFill>
                  <a:sysClr val="windowText" lastClr="000000"/>
                </a:solidFill>
                <a:latin typeface="Tele-GroteskNor" pitchFamily="2" charset="0"/>
              </a:defRPr>
            </a:lvl1pPr>
          </a:lstStyle>
          <a:p>
            <a:pPr>
              <a:defRPr/>
            </a:pPr>
            <a:fld id="{C0078490-291E-4334-BD9F-20EB1AA2EA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104A884E-8500-4FE9-A4D8-6B02B3FF1C75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63AD3D23-99BC-45AA-AAE7-AF8E3C616A0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5CE34D0-D624-4E69-ABB4-8F067AFB7046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30" y="333376"/>
            <a:ext cx="2124075" cy="5724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333376"/>
            <a:ext cx="6219825" cy="5724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84654A63-684E-48E9-BB82-77B84B88DE2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2" y="304801"/>
            <a:ext cx="8532813" cy="113665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04802" y="1752603"/>
            <a:ext cx="8532813" cy="42037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AFBEAFF-A5FC-469B-8584-4D802B56E986}" type="slidenum">
              <a:rPr lang="de-DE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04031" y="6432555"/>
            <a:ext cx="1800225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57463" y="6432555"/>
            <a:ext cx="4102100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540756" y="6432555"/>
            <a:ext cx="288925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fld id="{B03C9E69-E43C-4763-8857-C1F967C53060}" type="slidenum">
              <a:rPr lang="de-DE">
                <a:solidFill>
                  <a:srgbClr val="000000"/>
                </a:solidFill>
              </a:rPr>
              <a:pPr>
                <a:buClr>
                  <a:srgbClr val="E20074"/>
                </a:buClr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ennfolie_Gr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 bwMode="black">
          <a:xfrm>
            <a:off x="304800" y="1773242"/>
            <a:ext cx="8496300" cy="2492991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149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89" y="1592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_Logo_3c_Slogan_n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r="61938"/>
          <a:stretch>
            <a:fillRect/>
          </a:stretch>
        </p:blipFill>
        <p:spPr bwMode="auto">
          <a:xfrm>
            <a:off x="323852" y="6138866"/>
            <a:ext cx="10096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 l="45840"/>
          <a:stretch>
            <a:fillRect/>
          </a:stretch>
        </p:blipFill>
        <p:spPr bwMode="auto">
          <a:xfrm>
            <a:off x="7391400" y="6138866"/>
            <a:ext cx="14366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elplatzhalter 1"/>
          <p:cNvSpPr>
            <a:spLocks noGrp="1"/>
          </p:cNvSpPr>
          <p:nvPr>
            <p:ph type="ctrTitle"/>
          </p:nvPr>
        </p:nvSpPr>
        <p:spPr>
          <a:xfrm>
            <a:off x="323850" y="2130425"/>
            <a:ext cx="8496300" cy="1470027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7652" name="Textplatzhalter 2"/>
          <p:cNvSpPr>
            <a:spLocks noGrp="1"/>
          </p:cNvSpPr>
          <p:nvPr>
            <p:ph type="subTitle" idx="1"/>
          </p:nvPr>
        </p:nvSpPr>
        <p:spPr>
          <a:xfrm>
            <a:off x="323850" y="3886200"/>
            <a:ext cx="7448550" cy="1752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eleGrotesk Headline" pitchFamily="2" charset="0"/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763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21492585-95F8-4432-8401-92D119783D56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95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E6568A1-1AF9-4A39-A19F-C22C6F176AA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4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611A-1599-48BC-AFD5-01A9132D28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240"/>
            <a:ext cx="4171950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3240"/>
            <a:ext cx="4171950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73C14D51-8560-496E-89FF-60404B749079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17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3D2187EF-FD29-47BF-84AD-03414CF12531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1FC2C3A1-93C7-41B0-9591-7D18AAB73B74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83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377E9038-4B58-4A3D-8B09-4AE23D1E4BDE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89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104A884E-8500-4FE9-A4D8-6B02B3FF1C75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71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63AD3D23-99BC-45AA-AAE7-AF8E3C616A0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65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5CE34D0-D624-4E69-ABB4-8F067AFB7046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77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30" y="333376"/>
            <a:ext cx="2124075" cy="5724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333376"/>
            <a:ext cx="6219825" cy="5724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84654A63-684E-48E9-BB82-77B84B88DE2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36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2" y="304801"/>
            <a:ext cx="8532813" cy="113665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04802" y="1752603"/>
            <a:ext cx="8532813" cy="42037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AFBEAFF-A5FC-469B-8584-4D802B56E986}" type="slidenum">
              <a:rPr lang="de-DE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882281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04031" y="6432555"/>
            <a:ext cx="1800225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57463" y="6432555"/>
            <a:ext cx="4102100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540756" y="6432555"/>
            <a:ext cx="288925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fld id="{B03C9E69-E43C-4763-8857-C1F967C53060}" type="slidenum">
              <a:rPr lang="de-DE">
                <a:solidFill>
                  <a:srgbClr val="000000"/>
                </a:solidFill>
              </a:rPr>
              <a:pPr>
                <a:buClr>
                  <a:srgbClr val="E20074"/>
                </a:buClr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2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773240"/>
            <a:ext cx="4171950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773240"/>
            <a:ext cx="4171950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FBD1-1692-41A4-A580-895E20B7AC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ennfolie_Gr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0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 bwMode="black">
          <a:xfrm>
            <a:off x="304800" y="1773242"/>
            <a:ext cx="8496300" cy="2492991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604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4780975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800" y="359597"/>
            <a:ext cx="8496300" cy="358775"/>
          </a:xfrm>
        </p:spPr>
        <p:txBody>
          <a:bodyPr anchor="ctr"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1031555"/>
            <a:ext cx="8496300" cy="289303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3524254" y="6652718"/>
            <a:ext cx="5276849" cy="123111"/>
          </a:xfrm>
        </p:spPr>
        <p:txBody>
          <a:bodyPr wrap="square" anchor="t">
            <a:sp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defTabSz="457200" fontAlgn="base">
              <a:spcAft>
                <a:spcPct val="0"/>
              </a:spcAft>
            </a:pPr>
            <a:r>
              <a:rPr lang="en-US">
                <a:solidFill>
                  <a:srgbClr val="A4A4A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A4A4A4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12180" y="6357942"/>
            <a:ext cx="288925" cy="287337"/>
          </a:xfrm>
        </p:spPr>
        <p:txBody>
          <a:bodyPr/>
          <a:lstStyle>
            <a:lvl1pPr algn="r">
              <a:defRPr/>
            </a:lvl1pPr>
          </a:lstStyle>
          <a:p>
            <a:pPr defTabSz="457200" fontAlgn="base">
              <a:spcAft>
                <a:spcPct val="0"/>
              </a:spcAft>
            </a:pPr>
            <a:fld id="{40DC240F-055C-442F-BD51-77C4F2029860}" type="slidenum">
              <a:rPr lang="en-US" smtClean="0">
                <a:solidFill>
                  <a:srgbClr val="000000"/>
                </a:solidFill>
              </a:rPr>
              <a:pPr defTabSz="45720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04800" y="6138251"/>
            <a:ext cx="8496300" cy="139935"/>
          </a:xfrm>
        </p:spPr>
        <p:txBody>
          <a:bodyPr anchor="b"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Tele-GroteskNor" pitchFamily="2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8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1" userDrawn="1">
          <p15:clr>
            <a:srgbClr val="FBAE40"/>
          </p15:clr>
        </p15:guide>
        <p15:guide id="2" pos="554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3314476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5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800" y="359597"/>
            <a:ext cx="8496300" cy="358775"/>
          </a:xfrm>
        </p:spPr>
        <p:txBody>
          <a:bodyPr anchor="ctr"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1031555"/>
            <a:ext cx="8496300" cy="289303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>
          <a:xfrm>
            <a:off x="6804031" y="6357942"/>
            <a:ext cx="1800225" cy="287337"/>
          </a:xfrm>
          <a:prstGeom prst="rect">
            <a:avLst/>
          </a:prstGeom>
        </p:spPr>
        <p:txBody>
          <a:bodyPr/>
          <a:lstStyle/>
          <a:p>
            <a:pPr defTabSz="457200" fontAlgn="base"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3524254" y="6652718"/>
            <a:ext cx="5276849" cy="123111"/>
          </a:xfrm>
        </p:spPr>
        <p:txBody>
          <a:bodyPr wrap="square" anchor="t">
            <a:sp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defTabSz="457200" fontAlgn="base">
              <a:spcAft>
                <a:spcPct val="0"/>
              </a:spcAft>
            </a:pPr>
            <a:r>
              <a:rPr lang="en-US">
                <a:solidFill>
                  <a:srgbClr val="A4A4A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A4A4A4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12180" y="6357942"/>
            <a:ext cx="288925" cy="287337"/>
          </a:xfrm>
        </p:spPr>
        <p:txBody>
          <a:bodyPr/>
          <a:lstStyle>
            <a:lvl1pPr algn="r">
              <a:defRPr/>
            </a:lvl1pPr>
          </a:lstStyle>
          <a:p>
            <a:pPr defTabSz="457200" fontAlgn="base">
              <a:spcAft>
                <a:spcPct val="0"/>
              </a:spcAft>
            </a:pPr>
            <a:fld id="{40DC240F-055C-442F-BD51-77C4F2029860}" type="slidenum">
              <a:rPr lang="en-US" smtClean="0">
                <a:solidFill>
                  <a:srgbClr val="000000"/>
                </a:solidFill>
              </a:rPr>
              <a:pPr defTabSz="45720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04800" y="6138251"/>
            <a:ext cx="8496300" cy="139935"/>
          </a:xfrm>
        </p:spPr>
        <p:txBody>
          <a:bodyPr anchor="b"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Tele-GroteskNor" pitchFamily="2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26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1" userDrawn="1">
          <p15:clr>
            <a:srgbClr val="FBAE40"/>
          </p15:clr>
        </p15:guide>
        <p15:guide id="2" pos="554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89" y="1592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_Logo_3c_Slogan_n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r="61938"/>
          <a:stretch>
            <a:fillRect/>
          </a:stretch>
        </p:blipFill>
        <p:spPr bwMode="auto">
          <a:xfrm>
            <a:off x="323852" y="6138866"/>
            <a:ext cx="10096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_Logo_3c_Slogan_n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 l="45840"/>
          <a:stretch>
            <a:fillRect/>
          </a:stretch>
        </p:blipFill>
        <p:spPr bwMode="auto">
          <a:xfrm>
            <a:off x="7391400" y="6138866"/>
            <a:ext cx="14366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elplatzhalter 1"/>
          <p:cNvSpPr>
            <a:spLocks noGrp="1"/>
          </p:cNvSpPr>
          <p:nvPr>
            <p:ph type="ctrTitle"/>
          </p:nvPr>
        </p:nvSpPr>
        <p:spPr>
          <a:xfrm>
            <a:off x="323850" y="2130425"/>
            <a:ext cx="8496300" cy="1470027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7652" name="Textplatzhalter 2"/>
          <p:cNvSpPr>
            <a:spLocks noGrp="1"/>
          </p:cNvSpPr>
          <p:nvPr>
            <p:ph type="subTitle" idx="1"/>
          </p:nvPr>
        </p:nvSpPr>
        <p:spPr>
          <a:xfrm>
            <a:off x="323850" y="3886200"/>
            <a:ext cx="7448550" cy="1752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eleGrotesk Headline" pitchFamily="2" charset="0"/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5984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21492585-95F8-4432-8401-92D119783D56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42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E6568A1-1AF9-4A39-A19F-C22C6F176AA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2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240"/>
            <a:ext cx="4171950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3240"/>
            <a:ext cx="4171950" cy="4284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73C14D51-8560-496E-89FF-60404B749079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78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3D2187EF-FD29-47BF-84AD-03414CF12531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58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1FC2C3A1-93C7-41B0-9591-7D18AAB73B74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3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377E9038-4B58-4A3D-8B09-4AE23D1E4BDE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6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67B36-48C5-4A3C-88EF-E85F50BEF9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104A884E-8500-4FE9-A4D8-6B02B3FF1C75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3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63AD3D23-99BC-45AA-AAE7-AF8E3C616A0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147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5CE34D0-D624-4E69-ABB4-8F067AFB7046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40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30" y="333376"/>
            <a:ext cx="2124075" cy="5724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333376"/>
            <a:ext cx="6219825" cy="5724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84654A63-684E-48E9-BB82-77B84B88DE2A}" type="slidenum">
              <a:rPr lang="en-GB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81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2" y="304801"/>
            <a:ext cx="8532813" cy="113665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04802" y="1752603"/>
            <a:ext cx="8532813" cy="42037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  <a:defRPr/>
            </a:pPr>
            <a:fld id="{EAFBEAFF-A5FC-469B-8584-4D802B56E986}" type="slidenum">
              <a:rPr lang="de-DE">
                <a:solidFill>
                  <a:srgbClr val="000000"/>
                </a:solidFill>
              </a:rPr>
              <a:pPr>
                <a:buClr>
                  <a:srgbClr val="E20074"/>
                </a:buCl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450081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04031" y="6432555"/>
            <a:ext cx="1800225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57463" y="6432555"/>
            <a:ext cx="4102100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540756" y="6432555"/>
            <a:ext cx="288925" cy="136524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20074"/>
              </a:buClr>
            </a:pPr>
            <a:fld id="{B03C9E69-E43C-4763-8857-C1F967C53060}" type="slidenum">
              <a:rPr lang="de-DE">
                <a:solidFill>
                  <a:srgbClr val="000000"/>
                </a:solidFill>
              </a:rPr>
              <a:pPr>
                <a:buClr>
                  <a:srgbClr val="E20074"/>
                </a:buClr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2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ennfolie_Gr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72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Titelplatzhalter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 bwMode="black">
          <a:xfrm>
            <a:off x="304800" y="1773242"/>
            <a:ext cx="8496300" cy="2492991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38473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2764563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800" y="359597"/>
            <a:ext cx="8496300" cy="358775"/>
          </a:xfrm>
        </p:spPr>
        <p:txBody>
          <a:bodyPr anchor="ctr"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1031555"/>
            <a:ext cx="8496300" cy="289303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 fontAlgn="base"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3524254" y="6652718"/>
            <a:ext cx="5276849" cy="123111"/>
          </a:xfrm>
        </p:spPr>
        <p:txBody>
          <a:bodyPr wrap="square" anchor="t">
            <a:sp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 defTabSz="457200" fontAlgn="base">
              <a:spcAft>
                <a:spcPct val="0"/>
              </a:spcAft>
            </a:pPr>
            <a:r>
              <a:rPr lang="en-US">
                <a:solidFill>
                  <a:srgbClr val="A4A4A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A4A4A4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512180" y="6357942"/>
            <a:ext cx="288925" cy="287337"/>
          </a:xfrm>
        </p:spPr>
        <p:txBody>
          <a:bodyPr/>
          <a:lstStyle>
            <a:lvl1pPr algn="r">
              <a:defRPr/>
            </a:lvl1pPr>
          </a:lstStyle>
          <a:p>
            <a:pPr defTabSz="457200" fontAlgn="base">
              <a:spcAft>
                <a:spcPct val="0"/>
              </a:spcAft>
            </a:pPr>
            <a:fld id="{40DC240F-055C-442F-BD51-77C4F2029860}" type="slidenum">
              <a:rPr lang="en-US" smtClean="0">
                <a:solidFill>
                  <a:srgbClr val="000000"/>
                </a:solidFill>
              </a:rPr>
              <a:pPr defTabSz="457200"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04800" y="6138251"/>
            <a:ext cx="8496300" cy="139935"/>
          </a:xfrm>
        </p:spPr>
        <p:txBody>
          <a:bodyPr anchor="b"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Tele-GroteskNor" pitchFamily="2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839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1" userDrawn="1">
          <p15:clr>
            <a:srgbClr val="FBAE40"/>
          </p15:clr>
        </p15:guide>
        <p15:guide id="2" pos="5544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0748282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5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6552" y="1371372"/>
            <a:ext cx="8496329" cy="2320683"/>
          </a:xfrm>
        </p:spPr>
        <p:txBody>
          <a:bodyPr/>
          <a:lstStyle>
            <a:lvl1pPr>
              <a:defRPr sz="44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(Ultra)</a:t>
            </a:r>
            <a:br>
              <a:rPr lang="en-US" dirty="0"/>
            </a:br>
            <a:r>
              <a:rPr lang="en-US" sz="4400" dirty="0">
                <a:latin typeface="TeleGrotesk Headline" pitchFamily="2" charset="0"/>
              </a:rPr>
              <a:t>Maximum of 3 lines</a:t>
            </a:r>
            <a:br>
              <a:rPr lang="en-US" sz="4400" dirty="0">
                <a:latin typeface="TeleGrotesk Headline" pitchFamily="2" charset="0"/>
              </a:rPr>
            </a:br>
            <a:r>
              <a:rPr lang="en-US" sz="4400" dirty="0">
                <a:latin typeface="TeleGrotesk Headline" pitchFamily="2" charset="0"/>
              </a:rPr>
              <a:t>40 (48) 66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8321" y="4086375"/>
            <a:ext cx="8494560" cy="352084"/>
          </a:xfrm>
        </p:spPr>
        <p:txBody>
          <a:bodyPr wrap="square">
            <a:spAutoFit/>
          </a:bodyPr>
          <a:lstStyle>
            <a:lvl1pPr marL="0" marR="0" indent="0" algn="l" defTabSz="522637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200" baseline="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/>
              <a:t>Sub-heading: TeleGrotesk Normal, 24 pt</a:t>
            </a:r>
            <a:endParaRPr lang="en-US" dirty="0"/>
          </a:p>
        </p:txBody>
      </p:sp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/>
          <a:srcRect r="64979"/>
          <a:stretch>
            <a:fillRect/>
          </a:stretch>
        </p:blipFill>
        <p:spPr bwMode="black">
          <a:xfrm>
            <a:off x="326552" y="6056888"/>
            <a:ext cx="1110723" cy="47344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/>
          <a:srcRect l="43101"/>
          <a:stretch>
            <a:fillRect/>
          </a:stretch>
        </p:blipFill>
        <p:spPr bwMode="black">
          <a:xfrm>
            <a:off x="7015416" y="6056888"/>
            <a:ext cx="1804587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shad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9857889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8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/>
          <p:cNvSpPr>
            <a:spLocks/>
          </p:cNvSpPr>
          <p:nvPr userDrawn="1"/>
        </p:nvSpPr>
        <p:spPr bwMode="invGray">
          <a:xfrm>
            <a:off x="326552" y="3229352"/>
            <a:ext cx="8490241" cy="2354087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30608" tIns="65304" rIns="130608" bIns="65304"/>
          <a:lstStyle/>
          <a:p>
            <a:pPr defTabSz="522671" fontAlgn="base">
              <a:lnSpc>
                <a:spcPts val="3628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6552" y="2058731"/>
            <a:ext cx="8195140" cy="3524708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30608" tIns="65304" rIns="130608" bIns="65304"/>
          <a:lstStyle/>
          <a:p>
            <a:pPr defTabSz="522671" fontAlgn="base">
              <a:lnSpc>
                <a:spcPts val="3628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261" y="1681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6551" y="2386505"/>
            <a:ext cx="7889164" cy="3196934"/>
          </a:xfrm>
          <a:solidFill>
            <a:schemeClr val="tx2"/>
          </a:solidFill>
        </p:spPr>
        <p:txBody>
          <a:bodyPr lIns="130608">
            <a:noAutofit/>
          </a:bodyPr>
          <a:lstStyle>
            <a:lvl1pPr>
              <a:defRPr sz="44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(Ultra)</a:t>
            </a:r>
            <a:br>
              <a:rPr lang="en-US" dirty="0"/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(48) 60 pt 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6552" y="4848776"/>
            <a:ext cx="7641072" cy="352084"/>
          </a:xfrm>
        </p:spPr>
        <p:txBody>
          <a:bodyPr wrap="square" lIns="130608">
            <a:spAutoFit/>
          </a:bodyPr>
          <a:lstStyle>
            <a:lvl1pPr>
              <a:spcBef>
                <a:spcPts val="0"/>
              </a:spcBef>
              <a:defRPr sz="22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/>
              <a:t>Sub-heading: TeleGrotesk Normal, 24 pt</a:t>
            </a:r>
            <a:endParaRPr lang="en-US" dirty="0"/>
          </a:p>
        </p:txBody>
      </p:sp>
      <p:pic>
        <p:nvPicPr>
          <p:cNvPr id="32" name="Grafik 31" descr="T_Logo_3c_Slogan_p_INT.emf"/>
          <p:cNvPicPr>
            <a:picLocks noChangeAspect="1"/>
          </p:cNvPicPr>
          <p:nvPr userDrawn="1"/>
        </p:nvPicPr>
        <p:blipFill>
          <a:blip r:embed="rId7"/>
          <a:srcRect r="64605"/>
          <a:stretch>
            <a:fillRect/>
          </a:stretch>
        </p:blipFill>
        <p:spPr>
          <a:xfrm>
            <a:off x="326551" y="6056888"/>
            <a:ext cx="1122585" cy="473449"/>
          </a:xfrm>
          <a:prstGeom prst="rect">
            <a:avLst/>
          </a:prstGeom>
        </p:spPr>
      </p:pic>
      <p:pic>
        <p:nvPicPr>
          <p:cNvPr id="33" name="Grafik 32" descr="T_Logo_3c_Slogan_p_INT.emf"/>
          <p:cNvPicPr>
            <a:picLocks noChangeAspect="1"/>
          </p:cNvPicPr>
          <p:nvPr userDrawn="1"/>
        </p:nvPicPr>
        <p:blipFill>
          <a:blip r:embed="rId7"/>
          <a:srcRect l="42246"/>
          <a:stretch>
            <a:fillRect/>
          </a:stretch>
        </p:blipFill>
        <p:spPr>
          <a:xfrm>
            <a:off x="6988270" y="6056888"/>
            <a:ext cx="1831733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CFFE-614D-41BE-B825-6A6AFE3418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9612143"/>
              </p:ext>
            </p:extLst>
          </p:nvPr>
        </p:nvGraphicFramePr>
        <p:xfrm>
          <a:off x="1258" y="1682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05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2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6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r="1307"/>
          <a:stretch/>
        </p:blipFill>
        <p:spPr bwMode="auto">
          <a:xfrm>
            <a:off x="0" y="0"/>
            <a:ext cx="9143433" cy="6856854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gray">
          <a:xfrm>
            <a:off x="327897" y="3121551"/>
            <a:ext cx="8495361" cy="3412199"/>
            <a:chOff x="251" y="1858"/>
            <a:chExt cx="5282" cy="2031"/>
          </a:xfrm>
        </p:grpSpPr>
        <p:sp>
          <p:nvSpPr>
            <p:cNvPr id="15" name="Titel 3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51" y="2527"/>
              <a:ext cx="5282" cy="1362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22637" fontAlgn="base">
                <a:lnSpc>
                  <a:spcPts val="3627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6" name="Titel 3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251" y="1858"/>
              <a:ext cx="4817" cy="2031"/>
            </a:xfrm>
            <a:prstGeom prst="rect">
              <a:avLst/>
            </a:prstGeom>
            <a:solidFill>
              <a:srgbClr val="E20074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/>
            <a:lstStyle/>
            <a:p>
              <a:pPr defTabSz="522637" fontAlgn="base">
                <a:lnSpc>
                  <a:spcPts val="3627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E20074"/>
                </a:solidFill>
                <a:latin typeface="TeleGrotesk Headline Ultra" pitchFamily="2" charset="0"/>
                <a:cs typeface="Arial Unicode MS" pitchFamily="34" charset="-128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51" y="2017"/>
              <a:ext cx="4502" cy="187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144000" tIns="72000" rIns="144000" bIns="72000" anchor="ctr"/>
            <a:lstStyle/>
            <a:p>
              <a:pPr defTabSz="414654" fontAlgn="base">
                <a:lnSpc>
                  <a:spcPts val="1632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  <a:buFont typeface="Wingdings" pitchFamily="2" charset="2"/>
                <a:buChar char="§"/>
              </a:pPr>
              <a:endParaRPr lang="en-US" sz="16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328320" y="3386999"/>
            <a:ext cx="7239314" cy="1507413"/>
          </a:xfrm>
          <a:noFill/>
        </p:spPr>
        <p:txBody>
          <a:bodyPr wrap="square" lIns="130599">
            <a:spAutoFit/>
          </a:bodyPr>
          <a:lstStyle>
            <a:lvl1pPr>
              <a:defRPr sz="36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/>
              <a:t>TeleGrotesk Headline (Ultra)</a:t>
            </a:r>
            <a:br>
              <a:rPr lang="en-US"/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3 lines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 (40) 48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8320" y="5177782"/>
            <a:ext cx="7239314" cy="352084"/>
          </a:xfrm>
        </p:spPr>
        <p:txBody>
          <a:bodyPr wrap="square" lIns="130599">
            <a:spAutoFit/>
          </a:bodyPr>
          <a:lstStyle>
            <a:lvl1pPr>
              <a:spcBef>
                <a:spcPts val="0"/>
              </a:spcBef>
              <a:defRPr sz="22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/>
              <a:t>Sub-heading: TeleGrotesk Normal, 24 pt</a:t>
            </a:r>
            <a:endParaRPr lang="en-US" dirty="0"/>
          </a:p>
        </p:txBody>
      </p:sp>
      <p:pic>
        <p:nvPicPr>
          <p:cNvPr id="23" name="Picture 22" hidden="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 hidden="1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Grafik 37" descr="T_Logo_3c_Slogan_p_INT.emf"/>
          <p:cNvPicPr>
            <a:picLocks noChangeAspect="1"/>
          </p:cNvPicPr>
          <p:nvPr userDrawn="1"/>
        </p:nvPicPr>
        <p:blipFill>
          <a:blip r:embed="rId11"/>
          <a:srcRect r="64979"/>
          <a:stretch>
            <a:fillRect/>
          </a:stretch>
        </p:blipFill>
        <p:spPr>
          <a:xfrm>
            <a:off x="489667" y="5896921"/>
            <a:ext cx="1110723" cy="473449"/>
          </a:xfrm>
          <a:prstGeom prst="rect">
            <a:avLst/>
          </a:prstGeom>
        </p:spPr>
      </p:pic>
      <p:pic>
        <p:nvPicPr>
          <p:cNvPr id="39" name="Grafik 38" descr="T_Logo_3c_Slogan_p_INT.emf"/>
          <p:cNvPicPr>
            <a:picLocks noChangeAspect="1"/>
          </p:cNvPicPr>
          <p:nvPr userDrawn="1"/>
        </p:nvPicPr>
        <p:blipFill>
          <a:blip r:embed="rId11"/>
          <a:srcRect l="43101"/>
          <a:stretch>
            <a:fillRect/>
          </a:stretch>
        </p:blipFill>
        <p:spPr>
          <a:xfrm>
            <a:off x="6845496" y="5896921"/>
            <a:ext cx="1804587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4027084"/>
              </p:ext>
            </p:extLst>
          </p:nvPr>
        </p:nvGraphicFramePr>
        <p:xfrm>
          <a:off x="1258" y="1682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2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19"/>
          <p:cNvPicPr preferRelativeResize="0"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8889"/>
          <a:stretch/>
        </p:blipFill>
        <p:spPr bwMode="gray">
          <a:xfrm>
            <a:off x="326551" y="326518"/>
            <a:ext cx="8490331" cy="3462487"/>
          </a:xfrm>
          <a:prstGeom prst="rect">
            <a:avLst/>
          </a:prstGeom>
          <a:noFill/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7" cstate="print"/>
          <a:srcRect r="11" b="-468"/>
          <a:stretch>
            <a:fillRect/>
          </a:stretch>
        </p:blipFill>
        <p:spPr bwMode="gray">
          <a:xfrm>
            <a:off x="326551" y="3319796"/>
            <a:ext cx="8490331" cy="48553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26551" y="3644048"/>
            <a:ext cx="8490331" cy="1939391"/>
          </a:xfrm>
          <a:solidFill>
            <a:schemeClr val="tx2"/>
          </a:solidFill>
        </p:spPr>
        <p:txBody>
          <a:bodyPr lIns="130599">
            <a:noAutofit/>
          </a:bodyPr>
          <a:lstStyle>
            <a:lvl1pPr>
              <a:defRPr sz="36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/>
              <a:t>TeleGrotesk Headline (Ultra)</a:t>
            </a:r>
            <a:br>
              <a:rPr lang="en-US"/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6552" y="4848737"/>
            <a:ext cx="8496329" cy="352084"/>
          </a:xfrm>
        </p:spPr>
        <p:txBody>
          <a:bodyPr wrap="square" lIns="130599">
            <a:spAutoFit/>
          </a:bodyPr>
          <a:lstStyle>
            <a:lvl1pPr marL="0" marR="0" indent="0" algn="l" defTabSz="522637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2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/>
              <a:t>Sub-heading: TeleGrotesk Normal, 24 pt</a:t>
            </a:r>
            <a:endParaRPr lang="en-US" dirty="0"/>
          </a:p>
        </p:txBody>
      </p:sp>
      <p:pic>
        <p:nvPicPr>
          <p:cNvPr id="34" name="Grafik 33" descr="T_Logo_3c_Slogan_p_INT.emf"/>
          <p:cNvPicPr>
            <a:picLocks noChangeAspect="1"/>
          </p:cNvPicPr>
          <p:nvPr userDrawn="1"/>
        </p:nvPicPr>
        <p:blipFill>
          <a:blip r:embed="rId9"/>
          <a:srcRect r="64605"/>
          <a:stretch>
            <a:fillRect/>
          </a:stretch>
        </p:blipFill>
        <p:spPr>
          <a:xfrm>
            <a:off x="326551" y="6056888"/>
            <a:ext cx="1122585" cy="473449"/>
          </a:xfrm>
          <a:prstGeom prst="rect">
            <a:avLst/>
          </a:prstGeom>
        </p:spPr>
      </p:pic>
      <p:pic>
        <p:nvPicPr>
          <p:cNvPr id="35" name="Grafik 34" descr="T_Logo_3c_Slogan_p_INT.emf"/>
          <p:cNvPicPr>
            <a:picLocks noChangeAspect="1"/>
          </p:cNvPicPr>
          <p:nvPr userDrawn="1"/>
        </p:nvPicPr>
        <p:blipFill>
          <a:blip r:embed="rId9"/>
          <a:srcRect l="42246"/>
          <a:stretch>
            <a:fillRect/>
          </a:stretch>
        </p:blipFill>
        <p:spPr>
          <a:xfrm>
            <a:off x="6988270" y="6056888"/>
            <a:ext cx="1831733" cy="4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mage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4446759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E20074"/>
                </a:solidFill>
              </a:rPr>
              <a:t>dd.mm.yyyy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E20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725157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E20074"/>
                </a:solidFill>
              </a:rPr>
              <a:t>dd.mm.yyyy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ltGray">
          <a:xfrm>
            <a:off x="1757" y="745"/>
            <a:ext cx="9140486" cy="6856510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3968317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E20074"/>
                </a:solidFill>
              </a:rPr>
              <a:t>dd.mm.yyyy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ltGray">
          <a:xfrm>
            <a:off x="764" y="1"/>
            <a:ext cx="9142472" cy="6858000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9108711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E20074"/>
                </a:solidFill>
              </a:rPr>
              <a:t>dd.mm.yyyy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ltGray">
          <a:xfrm>
            <a:off x="1758" y="127"/>
            <a:ext cx="9140482" cy="6856507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/>
              <a:t>TeleGrotesk HEADLINE </a:t>
            </a: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1483661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E20074"/>
                </a:solidFill>
              </a:rPr>
              <a:t>dd.mm.yyyy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ltGray">
          <a:xfrm>
            <a:off x="1756" y="128"/>
            <a:ext cx="9140486" cy="6856510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/>
              <a:t>TeleGrotesk HEADLINE </a:t>
            </a: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684177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E20074"/>
                </a:solidFill>
              </a:rPr>
              <a:t>dd.mm.yyyy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ltGray">
          <a:xfrm>
            <a:off x="1756" y="127"/>
            <a:ext cx="9140485" cy="6856509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/>
              <a:t>TeleGrotesk HEADLINE </a:t>
            </a: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0416404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E20074"/>
                </a:solidFill>
              </a:rPr>
              <a:t>dd.mm.yyyy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ltGray">
          <a:xfrm>
            <a:off x="1757" y="127"/>
            <a:ext cx="9140483" cy="6856508"/>
          </a:xfrm>
          <a:prstGeom prst="rect">
            <a:avLst/>
          </a:prstGeom>
          <a:noFill/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1371371"/>
            <a:ext cx="8490331" cy="2412959"/>
          </a:xfrm>
        </p:spPr>
        <p:txBody>
          <a:bodyPr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/>
              <a:t>TeleGrotesk HEADLINE </a:t>
            </a: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textur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6249502"/>
              </p:ext>
            </p:extLst>
          </p:nvPr>
        </p:nvGraphicFramePr>
        <p:xfrm>
          <a:off x="1258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r" defTabSz="5226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20074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E20074"/>
                </a:solidFill>
              </a:rPr>
              <a:t>dd.mm.yyyy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E20074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2007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ltGray">
          <a:xfrm>
            <a:off x="1758" y="1"/>
            <a:ext cx="9142472" cy="6858000"/>
          </a:xfrm>
          <a:prstGeom prst="rect">
            <a:avLst/>
          </a:prstGeom>
        </p:spPr>
      </p:pic>
      <p:pic>
        <p:nvPicPr>
          <p:cNvPr id="45078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2" hidden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 hidden="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black">
          <a:xfrm>
            <a:off x="1261" y="1682"/>
            <a:ext cx="2520" cy="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invGray">
          <a:xfrm>
            <a:off x="326551" y="3591686"/>
            <a:ext cx="8490331" cy="2255604"/>
          </a:xfrm>
        </p:spPr>
        <p:txBody>
          <a:bodyPr anchor="b" anchorCtr="0"/>
          <a:lstStyle>
            <a:lvl1pPr marL="0" marR="0" indent="0" algn="l" defTabSz="414791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US"/>
              <a:t>TeleGrotesk HEADLINE </a:t>
            </a: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(Ultra) Maximum of 3 lines</a:t>
            </a:r>
            <a:b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</a:br>
            <a:r>
              <a:rPr kumimoji="0" lang="en-US" sz="4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40 (54) 66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8B3B-A25F-46A6-8D42-C99DA245C1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481105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7950811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2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1214"/>
            <a:ext cx="4179209" cy="85464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4179855" cy="4440630"/>
          </a:xfrm>
        </p:spPr>
        <p:txBody>
          <a:bodyPr anchor="ctr"/>
          <a:lstStyle>
            <a:lvl1pPr>
              <a:defRPr sz="1600" baseline="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37027" y="1"/>
            <a:ext cx="4506406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3528740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2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37027" y="261214"/>
            <a:ext cx="4181760" cy="85464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37027" y="1469326"/>
            <a:ext cx="4179855" cy="4440630"/>
          </a:xfr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506406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145563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8006321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TeleGrotesk Headline Ultra 28 (32) 40 pt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351188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2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2" y="266693"/>
            <a:ext cx="8494560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6551" y="1469326"/>
            <a:ext cx="8490331" cy="444063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5671000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2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2" y="266693"/>
            <a:ext cx="8494560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4179855" cy="44406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 baseline="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37027" y="1469326"/>
            <a:ext cx="4179855" cy="44406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 baseline="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648409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2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2728654" cy="44406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89997" y="1469326"/>
            <a:ext cx="2728654" cy="444063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209158" y="1469326"/>
            <a:ext cx="2728654" cy="444063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6567499"/>
              </p:ext>
            </p:extLst>
          </p:nvPr>
        </p:nvGraphicFramePr>
        <p:xfrm>
          <a:off x="1261" y="1682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2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TeleGrotesk Headline Ultra 28 (32) 40 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2024617" cy="4440630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 baseline="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37760" y="1469326"/>
            <a:ext cx="2024617" cy="4440630"/>
          </a:xfrm>
        </p:spPr>
        <p:txBody>
          <a:bodyPr/>
          <a:lstStyle>
            <a:lvl1pPr>
              <a:defRPr sz="1600"/>
            </a:lvl1pPr>
            <a:lvl2pPr>
              <a:defRPr sz="1600" baseline="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 baseline="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2483039" y="1469326"/>
            <a:ext cx="2024617" cy="444063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6792481" y="1469326"/>
            <a:ext cx="2024617" cy="4440630"/>
          </a:xfrm>
        </p:spPr>
        <p:txBody>
          <a:bodyPr/>
          <a:lstStyle>
            <a:lvl1pPr>
              <a:defRPr sz="1600"/>
            </a:lvl1pPr>
            <a:lvl2pPr>
              <a:defRPr sz="1600" baseline="0"/>
            </a:lvl2pPr>
            <a:lvl3pPr>
              <a:buClr>
                <a:schemeClr val="tx1"/>
              </a:buClr>
              <a:defRPr sz="1600" baseline="0"/>
            </a:lvl3pPr>
            <a:lvl4pPr>
              <a:buClr>
                <a:schemeClr val="tx1"/>
              </a:buClr>
              <a:defRPr sz="1600" baseline="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>
                <a:solidFill>
                  <a:srgbClr val="4B4B4B"/>
                </a:solidFill>
              </a:rPr>
              <a:t>– Strictly confidential, Confidential, Internal–     Author /Presentation Topic</a:t>
            </a:r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6641777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960853"/>
            <a:ext cx="8651398" cy="761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31" tIns="41465" rIns="82931" bIns="41465" anchor="ctr"/>
          <a:lstStyle/>
          <a:p>
            <a:pPr algn="ctr" defTabSz="414654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2" y="266693"/>
            <a:ext cx="8494560" cy="533385"/>
          </a:xfrm>
        </p:spPr>
        <p:txBody>
          <a:bodyPr/>
          <a:lstStyle>
            <a:lvl1pPr marL="0" indent="0">
              <a:defRPr sz="22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4179855" cy="481273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marL="164144" indent="-163260">
              <a:buClr>
                <a:schemeClr val="tx1"/>
              </a:buClr>
              <a:defRPr sz="1300" baseline="0"/>
            </a:lvl3pPr>
            <a:lvl4pPr marL="326520" indent="-163260">
              <a:buClr>
                <a:schemeClr val="tx1"/>
              </a:buClr>
              <a:defRPr sz="1300" baseline="0"/>
            </a:lvl4pPr>
            <a:lvl5pPr marL="0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  <a:defRPr sz="13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4637027" y="1469326"/>
            <a:ext cx="4179855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dirty="0" smtClean="0"/>
            </a:lvl2pPr>
            <a:lvl3pPr marL="164144" indent="-163260">
              <a:defRPr lang="de-DE" sz="130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4D7AD-8D66-4B91-B9E4-B5150F3AA6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052122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960853"/>
            <a:ext cx="8651398" cy="761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31" tIns="41465" rIns="82931" bIns="41465" anchor="ctr"/>
          <a:lstStyle/>
          <a:p>
            <a:pPr algn="ctr" defTabSz="414654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 sz="22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2728536" cy="4812735"/>
          </a:xfrm>
        </p:spPr>
        <p:txBody>
          <a:bodyPr/>
          <a:lstStyle>
            <a:lvl1pPr>
              <a:defRPr sz="1300"/>
            </a:lvl1pPr>
            <a:lvl2pPr>
              <a:defRPr sz="1300" baseline="0"/>
            </a:lvl2pPr>
            <a:lvl3pPr marL="164144" indent="-163260">
              <a:buClr>
                <a:schemeClr val="tx1"/>
              </a:buClr>
              <a:defRPr sz="1300"/>
            </a:lvl3pPr>
            <a:lvl4pPr marL="326520" indent="-163260">
              <a:buClr>
                <a:schemeClr val="tx1"/>
              </a:buClr>
              <a:defRPr sz="1300"/>
            </a:lvl4pPr>
            <a:lvl5pPr marL="0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  <a:defRPr sz="13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Quotation/lead-in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209217" y="1469326"/>
            <a:ext cx="2728536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dirty="0" smtClean="0"/>
            </a:lvl2pPr>
            <a:lvl3pPr marL="164144" indent="-163260">
              <a:defRPr lang="de-DE" sz="1300" baseline="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/>
              <a:t>Quotation/lead-in</a:t>
            </a:r>
            <a:endParaRPr lang="en-US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090115" y="1469326"/>
            <a:ext cx="2728536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baseline="0" dirty="0" smtClean="0"/>
            </a:lvl2pPr>
            <a:lvl3pPr marL="164144" indent="-163260">
              <a:defRPr lang="de-DE" sz="1300" baseline="0" dirty="0" smtClean="0"/>
            </a:lvl3pPr>
            <a:lvl4pPr marL="326520" indent="-163260">
              <a:defRPr lang="de-DE" sz="1300" baseline="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0574377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3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21"/>
          <p:cNvSpPr/>
          <p:nvPr userDrawn="1"/>
        </p:nvSpPr>
        <p:spPr bwMode="gray">
          <a:xfrm>
            <a:off x="1" y="5960853"/>
            <a:ext cx="8651398" cy="761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31" tIns="41465" rIns="82931" bIns="41465" anchor="ctr"/>
          <a:lstStyle/>
          <a:p>
            <a:pPr algn="ctr" defTabSz="414654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1" y="266693"/>
            <a:ext cx="8490331" cy="533385"/>
          </a:xfrm>
        </p:spPr>
        <p:txBody>
          <a:bodyPr/>
          <a:lstStyle>
            <a:lvl1pPr marL="0" indent="0">
              <a:defRPr sz="22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6551" y="1469326"/>
            <a:ext cx="2024617" cy="4812735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 marL="164144" indent="-163260">
              <a:buClr>
                <a:schemeClr val="tx1"/>
              </a:buClr>
              <a:defRPr sz="1300" baseline="0"/>
            </a:lvl3pPr>
            <a:lvl4pPr marL="326520" indent="-163260">
              <a:buClr>
                <a:schemeClr val="tx1"/>
              </a:buClr>
              <a:defRPr sz="1300" baseline="0"/>
            </a:lvl4pPr>
            <a:lvl5pPr marL="0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  <a:defRPr sz="13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81789" y="1469326"/>
            <a:ext cx="2024617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baseline="0" dirty="0" smtClean="0"/>
            </a:lvl2pPr>
            <a:lvl3pPr marL="164144" indent="-163260">
              <a:defRPr lang="de-DE" sz="130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 dirty="0"/>
              <a:t>Quotation/lead-in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4637027" y="1469326"/>
            <a:ext cx="2024617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dirty="0" smtClean="0"/>
            </a:lvl2pPr>
            <a:lvl3pPr marL="164144" indent="-163260">
              <a:defRPr lang="de-DE" sz="130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 dirty="0"/>
              <a:t>Quotation/lead-in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6792265" y="1469326"/>
            <a:ext cx="2024617" cy="48127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300" dirty="0" smtClean="0"/>
            </a:lvl1pPr>
            <a:lvl2pPr>
              <a:defRPr lang="de-DE" sz="1300" dirty="0" smtClean="0"/>
            </a:lvl2pPr>
            <a:lvl3pPr marL="164144" indent="-163260">
              <a:defRPr lang="de-DE" sz="1300" dirty="0" smtClean="0"/>
            </a:lvl3pPr>
            <a:lvl4pPr marL="326520" indent="-163260">
              <a:defRPr lang="de-DE" sz="1300" dirty="0" smtClean="0"/>
            </a:lvl4pPr>
            <a:lvl5pPr>
              <a:defRPr lang="de-DE" sz="13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/>
              <a:t>Fourth level</a:t>
            </a:r>
          </a:p>
          <a:p>
            <a:pPr marL="0" lvl="4" indent="0">
              <a:spcBef>
                <a:spcPts val="726"/>
              </a:spcBef>
              <a:spcAft>
                <a:spcPts val="726"/>
              </a:spcAft>
              <a:buClr>
                <a:schemeClr val="tx1"/>
              </a:buClr>
              <a:buNone/>
            </a:pPr>
            <a:r>
              <a:rPr lang="en-US"/>
              <a:t>Quotation/lead-in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dd.mm.yyyy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– Strictly confidential, Confidential, Internal–     Author /Presentation Topic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6F9E-B209-499E-9805-771A6B95B3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17.xml"/><Relationship Id="rId26" Type="http://schemas.openxmlformats.org/officeDocument/2006/relationships/image" Target="../media/image10.emf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20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6.xml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6" Type="http://schemas.openxmlformats.org/officeDocument/2006/relationships/vmlDrawing" Target="../drawings/vmlDrawing5.vml"/><Relationship Id="rId20" Type="http://schemas.openxmlformats.org/officeDocument/2006/relationships/tags" Target="../tags/tag19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23" Type="http://schemas.openxmlformats.org/officeDocument/2006/relationships/tags" Target="../tags/tag22.xml"/><Relationship Id="rId28" Type="http://schemas.openxmlformats.org/officeDocument/2006/relationships/image" Target="../media/image11.emf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18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21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vmlDrawing" Target="../drawings/vmlDrawing7.vml"/><Relationship Id="rId26" Type="http://schemas.openxmlformats.org/officeDocument/2006/relationships/tags" Target="../tags/tag66.xml"/><Relationship Id="rId3" Type="http://schemas.openxmlformats.org/officeDocument/2006/relationships/slideLayout" Target="../slideLayouts/slideLayout29.xml"/><Relationship Id="rId21" Type="http://schemas.openxmlformats.org/officeDocument/2006/relationships/tags" Target="../tags/tag61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5" Type="http://schemas.openxmlformats.org/officeDocument/2006/relationships/tags" Target="../tags/tag65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ags" Target="../tags/tag6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ags" Target="../tags/tag64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ags" Target="../tags/tag63.xml"/><Relationship Id="rId28" Type="http://schemas.openxmlformats.org/officeDocument/2006/relationships/image" Target="../media/image10.emf"/><Relationship Id="rId10" Type="http://schemas.openxmlformats.org/officeDocument/2006/relationships/slideLayout" Target="../slideLayouts/slideLayout36.xml"/><Relationship Id="rId19" Type="http://schemas.openxmlformats.org/officeDocument/2006/relationships/tags" Target="../tags/tag5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ags" Target="../tags/tag62.xml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ags" Target="../tags/tag104.xml"/><Relationship Id="rId26" Type="http://schemas.openxmlformats.org/officeDocument/2006/relationships/oleObject" Target="../embeddings/oleObject11.bin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107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vmlDrawing" Target="../drawings/vmlDrawing11.vml"/><Relationship Id="rId25" Type="http://schemas.openxmlformats.org/officeDocument/2006/relationships/tags" Target="../tags/tag111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20" Type="http://schemas.openxmlformats.org/officeDocument/2006/relationships/tags" Target="../tags/tag106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110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109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52.xml"/><Relationship Id="rId19" Type="http://schemas.openxmlformats.org/officeDocument/2006/relationships/tags" Target="../tags/tag10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108.xml"/><Relationship Id="rId27" Type="http://schemas.openxmlformats.org/officeDocument/2006/relationships/image" Target="../media/image10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vmlDrawing" Target="../drawings/vmlDrawing14.v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oleObject" Target="../embeddings/oleObject14.bin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tags" Target="../tags/tag148.xml"/><Relationship Id="rId30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itelplatzhalter 1"/>
          <p:cNvSpPr>
            <a:spLocks noGrp="1"/>
          </p:cNvSpPr>
          <p:nvPr>
            <p:ph type="title"/>
          </p:nvPr>
        </p:nvSpPr>
        <p:spPr bwMode="gray">
          <a:xfrm>
            <a:off x="304800" y="333379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5605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04800" y="1773240"/>
            <a:ext cx="84963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804031" y="6431569"/>
            <a:ext cx="18002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cs-CZ">
                <a:latin typeface="Tele-GroteskNor" pitchFamily="2" charset="0"/>
              </a:rPr>
              <a:t>dd.mm.yyyy</a:t>
            </a:r>
            <a:endParaRPr lang="de-DE">
              <a:latin typeface="Tele-GroteskNor" pitchFamily="2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557463" y="6431569"/>
            <a:ext cx="41021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latin typeface="Tele-GroteskNor" pitchFamily="2" charset="0"/>
              </a:rPr>
              <a:t>– Strictly confidential, Confidential, Internal–     Author /Presentation Topic</a:t>
            </a:r>
            <a:endParaRPr lang="de-DE">
              <a:latin typeface="Tele-GroteskNor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540756" y="6431569"/>
            <a:ext cx="2889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rgbClr val="00000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2B09FAB-F2D0-47AE-8016-C3D90EB457DA}" type="slidenum">
              <a:rPr lang="de-DE">
                <a:latin typeface="Tele-GroteskNor" pitchFamily="2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de-DE">
              <a:latin typeface="Tele-GroteskNor" pitchFamily="2" charset="0"/>
            </a:endParaRPr>
          </a:p>
        </p:txBody>
      </p:sp>
      <p:pic>
        <p:nvPicPr>
          <p:cNvPr id="25609" name="Picture 8" descr="T_Logo_3c_Slogan_p_DE_EMF CD EXPORT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9092" y="6296028"/>
            <a:ext cx="2173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Tele-GroteskNor" pitchFamily="2" charset="0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5pPr>
      <a:lvl6pPr marL="9953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6pPr>
      <a:lvl7pPr marL="14525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7pPr>
      <a:lvl8pPr marL="19097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8pPr>
      <a:lvl9pPr marL="23669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2" name="think-cell Slide" r:id="rId25" imgW="360" imgH="360" progId="TCLayout.ActiveDocument.1">
                  <p:embed/>
                </p:oleObj>
              </mc:Choice>
              <mc:Fallback>
                <p:oleObj name="think-cell Slide" r:id="rId2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2" hidden="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1589" y="1592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elplatzhalter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gray">
          <a:xfrm>
            <a:off x="304800" y="333379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6388" name="Textplatzhalt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304800" y="1773240"/>
            <a:ext cx="84963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 bwMode="gray">
          <a:xfrm>
            <a:off x="6804031" y="6357942"/>
            <a:ext cx="18002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 bwMode="gray">
          <a:xfrm>
            <a:off x="2557463" y="6357942"/>
            <a:ext cx="4102100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 bwMode="gray">
          <a:xfrm>
            <a:off x="8540756" y="6357942"/>
            <a:ext cx="2889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091A4-6D31-4B2C-80DE-DBC742EC2FD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6392" name="Picture 8" descr="T_Logo_3c_Slogan_p_INT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23850" y="6348418"/>
            <a:ext cx="19288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Tele-GroteskNor" pitchFamily="2" charset="0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5pPr>
      <a:lvl6pPr marL="9953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6pPr>
      <a:lvl7pPr marL="14525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7pPr>
      <a:lvl8pPr marL="19097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8pPr>
      <a:lvl9pPr marL="23669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85"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2" hidden="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/>
          <a:srcRect/>
          <a:stretch>
            <a:fillRect/>
          </a:stretch>
        </p:blipFill>
        <p:spPr bwMode="auto">
          <a:xfrm>
            <a:off x="1589" y="1592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elplatzhalt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 bwMode="gray">
          <a:xfrm>
            <a:off x="304800" y="333379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6388" name="Textplatzhalt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 bwMode="gray">
          <a:xfrm>
            <a:off x="304800" y="1773240"/>
            <a:ext cx="84963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 bwMode="gray">
          <a:xfrm>
            <a:off x="6804031" y="6357942"/>
            <a:ext cx="18002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 bwMode="gray">
          <a:xfrm>
            <a:off x="2557463" y="6357942"/>
            <a:ext cx="4102100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 bwMode="gray">
          <a:xfrm>
            <a:off x="8540756" y="6357942"/>
            <a:ext cx="2889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091A4-6D31-4B2C-80DE-DBC742EC2FD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6392" name="Picture 8" descr="T_Logo_3c_Slogan_p_INT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23850" y="6348418"/>
            <a:ext cx="19288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05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4" r:id="rId15"/>
    <p:sldLayoutId id="2147483885" r:id="rId16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Tele-GroteskNor" pitchFamily="2" charset="0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5pPr>
      <a:lvl6pPr marL="9953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6pPr>
      <a:lvl7pPr marL="14525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7pPr>
      <a:lvl8pPr marL="19097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8pPr>
      <a:lvl9pPr marL="23669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6"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2" hidden="1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1589" y="1592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elplatzhalt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gray">
          <a:xfrm>
            <a:off x="304800" y="333379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6388" name="Textplatzhalt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gray">
          <a:xfrm>
            <a:off x="304800" y="1773240"/>
            <a:ext cx="84963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 bwMode="gray">
          <a:xfrm>
            <a:off x="6804031" y="6357942"/>
            <a:ext cx="18002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dd.mm.yyyy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 bwMode="gray">
          <a:xfrm>
            <a:off x="2557463" y="6357942"/>
            <a:ext cx="4102100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– Strictly confidential, Confidential, Internal–     Author /Presentation Topic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 bwMode="gray">
          <a:xfrm>
            <a:off x="8540756" y="6357942"/>
            <a:ext cx="2889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Tele-GroteskNor" pitchFamily="2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091A4-6D31-4B2C-80DE-DBC742EC2FD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6392" name="Picture 8" descr="T_Logo_3c_Slogan_p_INT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3850" y="6348418"/>
            <a:ext cx="19288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85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8" r:id="rId15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Grotesk Headline Ultra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Tele-GroteskNor" pitchFamily="2" charset="0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5pPr>
      <a:lvl6pPr marL="9953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6pPr>
      <a:lvl7pPr marL="14525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7pPr>
      <a:lvl8pPr marL="19097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8pPr>
      <a:lvl9pPr marL="2366963" indent="-184150" algn="l" defTabSz="457200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Tele-GroteskNor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08623264"/>
              </p:ext>
            </p:extLst>
          </p:nvPr>
        </p:nvGraphicFramePr>
        <p:xfrm>
          <a:off x="1261" y="1681"/>
          <a:ext cx="1259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34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" y="1681"/>
                        <a:ext cx="1259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6552" y="261214"/>
            <a:ext cx="8490330" cy="53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6551" y="1469326"/>
            <a:ext cx="8490331" cy="44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7643521" y="6330901"/>
            <a:ext cx="831126" cy="29065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2263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cs-CZ">
                <a:solidFill>
                  <a:srgbClr val="4B4B4B"/>
                </a:solidFill>
              </a:rPr>
              <a:t>dd.mm.yyyy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533115" y="6330901"/>
            <a:ext cx="289766" cy="290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2263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461761" y="6330901"/>
            <a:ext cx="4117810" cy="2906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22637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4B4B4B"/>
                </a:solidFill>
              </a:rPr>
              <a:t>– Strictly confidential, Confidential, Internal–     Author /Presentation Topic</a:t>
            </a:r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26551" y="6275655"/>
            <a:ext cx="2515397" cy="3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  <p:sldLayoutId id="2147484116" r:id="rId21"/>
    <p:sldLayoutId id="2147484117" r:id="rId22"/>
    <p:sldLayoutId id="2147484118" r:id="rId23"/>
    <p:sldLayoutId id="214748411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14791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29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2pPr>
      <a:lvl3pPr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3pPr>
      <a:lvl4pPr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4pPr>
      <a:lvl5pPr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5pPr>
      <a:lvl6pPr marL="414654"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6pPr>
      <a:lvl7pPr marL="829308"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7pPr>
      <a:lvl8pPr marL="1243962"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8pPr>
      <a:lvl9pPr marL="1658615" algn="l" defTabSz="5226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22637" rtl="0" eaLnBrk="1" fontAlgn="base" hangingPunct="1">
        <a:lnSpc>
          <a:spcPct val="104000"/>
        </a:lnSpc>
        <a:spcBef>
          <a:spcPts val="1088"/>
        </a:spcBef>
        <a:spcAft>
          <a:spcPct val="0"/>
        </a:spcAft>
        <a:buClr>
          <a:schemeClr val="tx2"/>
        </a:buClr>
        <a:buFont typeface="Wingdings" pitchFamily="2" charset="2"/>
        <a:defRPr sz="16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440" algn="l" defTabSz="522637" rtl="0" eaLnBrk="1" fontAlgn="base" hangingPunct="1">
        <a:lnSpc>
          <a:spcPct val="104000"/>
        </a:lnSpc>
        <a:spcBef>
          <a:spcPts val="272"/>
        </a:spcBef>
        <a:spcAft>
          <a:spcPct val="0"/>
        </a:spcAft>
        <a:buClr>
          <a:schemeClr val="tx2"/>
        </a:buClr>
        <a:buFont typeface="Wingdings" pitchFamily="2" charset="2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95912" indent="-195912" algn="l" defTabSz="522637" rtl="0" eaLnBrk="1" fontAlgn="base" hangingPunct="1">
        <a:lnSpc>
          <a:spcPct val="104000"/>
        </a:lnSpc>
        <a:spcBef>
          <a:spcPts val="272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91824" indent="-195809" algn="l" defTabSz="522637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87736" indent="-195912" algn="l" defTabSz="522637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597" indent="-207327" algn="l" defTabSz="41465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249" indent="-207327" algn="l" defTabSz="41465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9903" indent="-207327" algn="l" defTabSz="41465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4558" indent="-207327" algn="l" defTabSz="41465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54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08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62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615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70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924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577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230" algn="l" defTabSz="414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2" userDrawn="1">
          <p15:clr>
            <a:srgbClr val="F26B43"/>
          </p15:clr>
        </p15:guide>
        <p15:guide id="2" pos="3220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5" orient="horz" pos="4105" userDrawn="1">
          <p15:clr>
            <a:srgbClr val="F26B43"/>
          </p15:clr>
        </p15:guide>
        <p15:guide id="6" pos="227" userDrawn="1">
          <p15:clr>
            <a:srgbClr val="F26B43"/>
          </p15:clr>
        </p15:guide>
        <p15:guide id="7" pos="6123" userDrawn="1">
          <p15:clr>
            <a:srgbClr val="F26B43"/>
          </p15:clr>
        </p15:guide>
        <p15:guide id="8" orient="horz" pos="3843" userDrawn="1">
          <p15:clr>
            <a:srgbClr val="F26B43"/>
          </p15:clr>
        </p15:guide>
        <p15:guide id="10" orient="horz" pos="749" userDrawn="1">
          <p15:clr>
            <a:srgbClr val="F26B43"/>
          </p15:clr>
        </p15:guide>
        <p15:guide id="11" orient="horz" pos="227" userDrawn="1">
          <p15:clr>
            <a:srgbClr val="F26B43"/>
          </p15:clr>
        </p15:guide>
        <p15:guide id="12" pos="1724" userDrawn="1">
          <p15:clr>
            <a:srgbClr val="F26B43"/>
          </p15:clr>
        </p15:guide>
        <p15:guide id="13" pos="1633" userDrawn="1">
          <p15:clr>
            <a:srgbClr val="F26B43"/>
          </p15:clr>
        </p15:guide>
        <p15:guide id="14" pos="3175" userDrawn="1">
          <p15:clr>
            <a:srgbClr val="F26B43"/>
          </p15:clr>
        </p15:guide>
        <p15:guide id="15" pos="3130" userDrawn="1">
          <p15:clr>
            <a:srgbClr val="F26B43"/>
          </p15:clr>
        </p15:guide>
        <p15:guide id="16" pos="4717" userDrawn="1">
          <p15:clr>
            <a:srgbClr val="F26B43"/>
          </p15:clr>
        </p15:guide>
        <p15:guide id="17" pos="4627" userDrawn="1">
          <p15:clr>
            <a:srgbClr val="F26B43"/>
          </p15:clr>
        </p15:guide>
        <p15:guide id="18" orient="horz" pos="4365" userDrawn="1">
          <p15:clr>
            <a:srgbClr val="F26B43"/>
          </p15:clr>
        </p15:guide>
        <p15:guide id="19" orient="horz" pos="4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emf"/><Relationship Id="rId2" Type="http://schemas.openxmlformats.org/officeDocument/2006/relationships/tags" Target="../tags/tag17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40.vml"/><Relationship Id="rId6" Type="http://schemas.openxmlformats.org/officeDocument/2006/relationships/hyperlink" Target="https://www.t-mobile.cz/podpora/ke-stazeni?p_auth=cT6xIKpb&amp;p_p_id=DownloadCenterSearch_WAR_downloadcenter_INSTANCE_9oSt&amp;p_p_lifecycle=1&amp;p_p_state=normal&amp;p_p_mode=view&amp;p_p_col_id=column-1&amp;p_p_col_count=1&amp;_DownloadCenterSearch_WAR_downloadcenter_INSTANCE_9oSt_categoryId=148980&amp;_DownloadCenterSearch_WAR_downloadcenter_INSTANCE_9oSt_action=selectCategory&amp;_DownloadCenterSearch_WAR_downloadcenter_INSTANCE_9oSt_tab=documents&amp;_DownloadCenterSearch_WAR_downloadcenter_INSTANCE_9oSt_javax.portlet.action=selectChildCategory&amp;_DownloadCenterSearch_WAR_downloadcenter_INSTANCE_9oSt_categoryGuid=20a74e7b-1c41-41db-ae61-3de9625f3645" TargetMode="External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44.vml"/><Relationship Id="rId6" Type="http://schemas.openxmlformats.org/officeDocument/2006/relationships/hyperlink" Target="https://www.t-mobile.cz/eu-regulace" TargetMode="External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6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8" y="199082"/>
            <a:ext cx="8504237" cy="561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3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021391"/>
            <a:ext cx="91440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7173" name="Picture 5" descr="T_Logo_3c_Slogan_p_DE_EMF CD EXPORT"/>
          <p:cNvPicPr>
            <a:picLocks noChangeAspect="1" noChangeArrowheads="1"/>
          </p:cNvPicPr>
          <p:nvPr/>
        </p:nvPicPr>
        <p:blipFill>
          <a:blip r:embed="rId8" cstate="print"/>
          <a:srcRect r="63742"/>
          <a:stretch>
            <a:fillRect/>
          </a:stretch>
        </p:blipFill>
        <p:spPr bwMode="auto">
          <a:xfrm>
            <a:off x="323850" y="6346083"/>
            <a:ext cx="10795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T_Logo_3c_Slogan_p_DE_EMF CD EXPORT"/>
          <p:cNvPicPr>
            <a:picLocks noChangeAspect="1" noChangeArrowheads="1"/>
          </p:cNvPicPr>
          <p:nvPr/>
        </p:nvPicPr>
        <p:blipFill>
          <a:blip r:embed="rId8" cstate="print"/>
          <a:srcRect l="40443"/>
          <a:stretch>
            <a:fillRect/>
          </a:stretch>
        </p:blipFill>
        <p:spPr bwMode="auto">
          <a:xfrm>
            <a:off x="7043744" y="6346083"/>
            <a:ext cx="17732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magenta_flaeche_70"/>
          <p:cNvPicPr preferRelativeResize="0">
            <a:picLocks noChangeArrowheads="1"/>
          </p:cNvPicPr>
          <p:nvPr/>
        </p:nvPicPr>
        <p:blipFill>
          <a:blip r:embed="rId9" cstate="print"/>
          <a:srcRect r="11" b="-468"/>
          <a:stretch>
            <a:fillRect/>
          </a:stretch>
        </p:blipFill>
        <p:spPr bwMode="auto">
          <a:xfrm>
            <a:off x="323851" y="4726979"/>
            <a:ext cx="849662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itel 3"/>
          <p:cNvSpPr>
            <a:spLocks/>
          </p:cNvSpPr>
          <p:nvPr/>
        </p:nvSpPr>
        <p:spPr bwMode="invGray">
          <a:xfrm>
            <a:off x="323850" y="4962700"/>
            <a:ext cx="8496621" cy="1581026"/>
          </a:xfrm>
          <a:prstGeom prst="rect">
            <a:avLst/>
          </a:prstGeom>
          <a:solidFill>
            <a:srgbClr val="E20074"/>
          </a:solidFill>
          <a:ln w="9525">
            <a:noFill/>
            <a:miter lim="800000"/>
            <a:headEnd/>
            <a:tailEnd/>
          </a:ln>
        </p:spPr>
        <p:txBody>
          <a:bodyPr lIns="144000" tIns="0" rIns="0" bIns="0"/>
          <a:lstStyle/>
          <a:p>
            <a:pPr defTabSz="457200">
              <a:lnSpc>
                <a:spcPts val="4000"/>
              </a:lnSpc>
            </a:pPr>
            <a:r>
              <a:rPr lang="hr-HR" sz="4000" dirty="0">
                <a:solidFill>
                  <a:schemeClr val="bg1"/>
                </a:solidFill>
                <a:latin typeface="Tele-GroteskUlt" pitchFamily="2" charset="0"/>
              </a:rPr>
              <a:t>			</a:t>
            </a:r>
          </a:p>
          <a:p>
            <a:pPr defTabSz="457200">
              <a:lnSpc>
                <a:spcPts val="4000"/>
              </a:lnSpc>
            </a:pPr>
            <a:endParaRPr lang="hr-HR" sz="3200" dirty="0">
              <a:solidFill>
                <a:schemeClr val="bg1"/>
              </a:solidFill>
              <a:latin typeface="Tele-GroteskUlt" pitchFamily="2" charset="0"/>
            </a:endParaRPr>
          </a:p>
        </p:txBody>
      </p:sp>
      <p:sp>
        <p:nvSpPr>
          <p:cNvPr id="7177" name="Textplatzhalter 4"/>
          <p:cNvSpPr>
            <a:spLocks/>
          </p:cNvSpPr>
          <p:nvPr/>
        </p:nvSpPr>
        <p:spPr bwMode="gray">
          <a:xfrm>
            <a:off x="468314" y="5439619"/>
            <a:ext cx="8339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/>
          <a:lstStyle/>
          <a:p>
            <a:pPr defTabSz="457200">
              <a:lnSpc>
                <a:spcPct val="83000"/>
              </a:lnSpc>
              <a:buClr>
                <a:schemeClr val="tx2"/>
              </a:buClr>
              <a:buFont typeface="Wingdings" pitchFamily="2" charset="2"/>
              <a:buNone/>
            </a:pPr>
            <a:endParaRPr lang="de-DE" sz="2400" dirty="0"/>
          </a:p>
        </p:txBody>
      </p:sp>
      <p:sp>
        <p:nvSpPr>
          <p:cNvPr id="22" name="Textplatzhalter 4"/>
          <p:cNvSpPr>
            <a:spLocks/>
          </p:cNvSpPr>
          <p:nvPr/>
        </p:nvSpPr>
        <p:spPr bwMode="gray">
          <a:xfrm>
            <a:off x="698976" y="5121907"/>
            <a:ext cx="7833463" cy="75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/>
          <a:lstStyle/>
          <a:p>
            <a:pPr>
              <a:lnSpc>
                <a:spcPct val="830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hr-HR" sz="3600" dirty="0">
                <a:solidFill>
                  <a:srgbClr val="FFFFFF"/>
                </a:solidFill>
                <a:latin typeface="Tele-GroteskUlt" pitchFamily="2" charset="0"/>
              </a:rPr>
              <a:t>EVROPSKÁ REGULACE B2B</a:t>
            </a:r>
          </a:p>
          <a:p>
            <a:pPr>
              <a:lnSpc>
                <a:spcPct val="830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endParaRPr lang="de-DE" sz="2800" dirty="0">
              <a:solidFill>
                <a:srgbClr val="FFFFFF"/>
              </a:solidFill>
              <a:latin typeface="Tele-GroteskEENor" pitchFamily="2" charset="0"/>
            </a:endParaRPr>
          </a:p>
        </p:txBody>
      </p:sp>
      <p:sp>
        <p:nvSpPr>
          <p:cNvPr id="16" name="Textplatzhalter 4"/>
          <p:cNvSpPr>
            <a:spLocks/>
          </p:cNvSpPr>
          <p:nvPr/>
        </p:nvSpPr>
        <p:spPr bwMode="gray">
          <a:xfrm>
            <a:off x="698976" y="5770222"/>
            <a:ext cx="7073212" cy="75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72000"/>
          <a:lstStyle/>
          <a:p>
            <a:pPr>
              <a:lnSpc>
                <a:spcPct val="83000"/>
              </a:lnSpc>
              <a:spcBef>
                <a:spcPct val="25000"/>
              </a:spcBef>
              <a:buClr>
                <a:srgbClr val="E20074"/>
              </a:buClr>
              <a:buFont typeface="Wingdings" pitchFamily="2" charset="2"/>
              <a:buNone/>
            </a:pPr>
            <a:r>
              <a:rPr lang="hr-HR" dirty="0">
                <a:solidFill>
                  <a:srgbClr val="FFFFFF"/>
                </a:solidFill>
                <a:latin typeface="Tele-GroteskNor"/>
              </a:rPr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E20074"/>
              </a:buClr>
            </a:pPr>
            <a:fld id="{B03C9E69-E43C-4763-8857-C1F967C53060}" type="slidenum">
              <a:rPr lang="de-DE" smtClean="0">
                <a:solidFill>
                  <a:srgbClr val="000000"/>
                </a:solidFill>
              </a:rPr>
              <a:pPr>
                <a:buClr>
                  <a:srgbClr val="E20074"/>
                </a:buClr>
              </a:pPr>
              <a:t>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8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16"/>
          <p:cNvSpPr>
            <a:spLocks noGrp="1" noChangeArrowheads="1"/>
          </p:cNvSpPr>
          <p:nvPr>
            <p:ph type="title"/>
          </p:nvPr>
        </p:nvSpPr>
        <p:spPr>
          <a:xfrm>
            <a:off x="380759" y="283168"/>
            <a:ext cx="8490331" cy="533385"/>
          </a:xfrm>
        </p:spPr>
        <p:txBody>
          <a:bodyPr/>
          <a:lstStyle/>
          <a:p>
            <a:r>
              <a:rPr lang="hr-HR" dirty="0"/>
              <a:t>Jaké hovory podléhají regulaci?</a:t>
            </a:r>
            <a:endParaRPr lang="en-US" dirty="0"/>
          </a:p>
        </p:txBody>
      </p:sp>
      <p:graphicFrame>
        <p:nvGraphicFramePr>
          <p:cNvPr id="322562" name="Rectangle 1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" y="857914"/>
          <a:ext cx="158750" cy="11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5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914"/>
                        <a:ext cx="158750" cy="119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2550" y="848209"/>
            <a:ext cx="8490331" cy="583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cs-CZ" sz="2000" b="1" dirty="0">
                <a:ea typeface="Swagger" pitchFamily="2" charset="0"/>
              </a:rPr>
              <a:t>Regulace roamingových služeb se týká pouze roamingových hovorů v zóně1, tzn. hovorů uskutečněných v cizí síti v rámci Evropské unie.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endParaRPr lang="cs-CZ" sz="2000" b="1" dirty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cs-CZ" sz="2000" dirty="0">
                <a:solidFill>
                  <a:schemeClr val="tx2"/>
                </a:solidFill>
                <a:ea typeface="Swagger" pitchFamily="2" charset="0"/>
              </a:rPr>
              <a:t>POZOR: </a:t>
            </a:r>
            <a:r>
              <a:rPr lang="cs-CZ" sz="2000" b="1" dirty="0">
                <a:ea typeface="Swagger" pitchFamily="2" charset="0"/>
              </a:rPr>
              <a:t>Regulace se netýká Mezinárodních hovorů a SMS</a:t>
            </a:r>
            <a:r>
              <a:rPr lang="cs-CZ" sz="2000" dirty="0">
                <a:ea typeface="Swagger" pitchFamily="2" charset="0"/>
              </a:rPr>
              <a:t>, </a:t>
            </a:r>
            <a:r>
              <a:rPr lang="cs-CZ" sz="2000" b="1" dirty="0">
                <a:ea typeface="Swagger" pitchFamily="2" charset="0"/>
              </a:rPr>
              <a:t>MMS,</a:t>
            </a:r>
            <a:r>
              <a:rPr lang="cs-CZ" sz="2000" dirty="0">
                <a:ea typeface="Swagger" pitchFamily="2" charset="0"/>
              </a:rPr>
              <a:t> ty jsou nadále zpoplatněny podle ceníku v případě, že nemáte individuální ceny: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cs-CZ" sz="2000" dirty="0">
                <a:ea typeface="Swagger" pitchFamily="2" charset="0"/>
                <a:hlinkClick r:id="rId6"/>
              </a:rPr>
              <a:t>Ceníky pro  zákazníky se smlouvou</a:t>
            </a:r>
            <a:r>
              <a:rPr lang="cs-CZ" sz="2000" dirty="0">
                <a:ea typeface="Swagger" pitchFamily="2" charset="0"/>
              </a:rPr>
              <a:t> naleznete na našich stránkách v sekci „Ke stažení“.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endParaRPr lang="cs-CZ" sz="2400" dirty="0">
              <a:ea typeface="Swagger" pitchFamily="2" charset="0"/>
            </a:endParaRPr>
          </a:p>
          <a:p>
            <a:pPr defTabSz="457322" fontAlgn="base">
              <a:lnSpc>
                <a:spcPct val="104000"/>
              </a:lnSpc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cs-CZ" sz="2400" b="1" u="sng" dirty="0">
                <a:ea typeface="Swagger" pitchFamily="2" charset="0"/>
              </a:rPr>
              <a:t>Příklady roamingových hovorů podléhajících regulaci:</a:t>
            </a:r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cs-CZ" sz="2000" b="1" dirty="0">
                <a:solidFill>
                  <a:schemeClr val="tx2"/>
                </a:solidFill>
              </a:rPr>
              <a:t>        Zákazník s TMCZ číslem je v Německu a volá na :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české telefonní číslo v ČR </a:t>
            </a:r>
            <a:r>
              <a:rPr lang="cs-CZ" sz="2000" dirty="0"/>
              <a:t>(sazba pro zónu1)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české telefonní číslo, které je v Německu</a:t>
            </a:r>
            <a:r>
              <a:rPr lang="cs-CZ" sz="2000" dirty="0"/>
              <a:t> (sazba pro zónu1)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německé telefonní číslo, které je v Německu </a:t>
            </a:r>
            <a:r>
              <a:rPr lang="cs-CZ" sz="2000" dirty="0"/>
              <a:t>(sazba pro zónu1)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francouzské telefonní číslo, které je ve Francii </a:t>
            </a:r>
            <a:r>
              <a:rPr lang="cs-CZ" sz="2000" dirty="0"/>
              <a:t>(sazba pro zónu1)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francouzské telefonní číslo, které je v Německu</a:t>
            </a:r>
            <a:r>
              <a:rPr lang="cs-CZ" sz="2000" dirty="0"/>
              <a:t> (sazba pro zónu1)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francouzské telefonní číslo, které je v Rusku</a:t>
            </a:r>
            <a:r>
              <a:rPr lang="cs-CZ" sz="2000" dirty="0"/>
              <a:t> (sazba pro zónu 1)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599" y="152363"/>
            <a:ext cx="9364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-GroteskEEHal" panose="000000000000000000F6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2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16"/>
          <p:cNvSpPr>
            <a:spLocks noGrp="1" noChangeArrowheads="1"/>
          </p:cNvSpPr>
          <p:nvPr>
            <p:ph type="title"/>
          </p:nvPr>
        </p:nvSpPr>
        <p:spPr>
          <a:xfrm>
            <a:off x="380759" y="283168"/>
            <a:ext cx="8490331" cy="533385"/>
          </a:xfrm>
        </p:spPr>
        <p:txBody>
          <a:bodyPr/>
          <a:lstStyle/>
          <a:p>
            <a:r>
              <a:rPr lang="hr-HR" dirty="0"/>
              <a:t>Obecné informace o Evropské regulované nabídce – jak bude fungovat?</a:t>
            </a:r>
            <a:endParaRPr lang="en-US" dirty="0"/>
          </a:p>
        </p:txBody>
      </p:sp>
      <p:graphicFrame>
        <p:nvGraphicFramePr>
          <p:cNvPr id="322562" name="Rectangle 1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" y="857914"/>
          <a:ext cx="158750" cy="11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7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914"/>
                        <a:ext cx="158750" cy="119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1952" y="1310173"/>
            <a:ext cx="8490331" cy="73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                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599" y="152363"/>
            <a:ext cx="9364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-GroteskEEHal" panose="000000000000000000F6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951" y="1412776"/>
            <a:ext cx="8490331" cy="703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>
              <a:spcAft>
                <a:spcPts val="600"/>
              </a:spcAft>
              <a:buClr>
                <a:schemeClr val="tx2"/>
              </a:buClr>
            </a:pPr>
            <a:r>
              <a:rPr lang="cs-CZ" sz="2000" dirty="0"/>
              <a:t>       </a:t>
            </a:r>
            <a:r>
              <a:rPr lang="cs-CZ" sz="2000" b="1" u="sng" dirty="0"/>
              <a:t>Uvedené podmínky se na Vás vztahují v případě, že zvolíte Evropskou regulaci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Hovory, SMS, MMS a data v EU Vás nyní budou stát stejně jako </a:t>
            </a:r>
            <a:r>
              <a:rPr lang="cs-CZ" sz="2000" b="1" dirty="0"/>
              <a:t>doma do ostatních sítí </a:t>
            </a:r>
            <a:r>
              <a:rPr lang="cs-CZ" sz="2000" dirty="0"/>
              <a:t>dle individuálních cen dle Vaší smlouvy</a:t>
            </a:r>
            <a:endParaRPr lang="cs-CZ" sz="2000" b="1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Všechny vaše volné jednotky do ostatních sítí se budou uplatňovat i v EU (zóně 1)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Volné jednotky do sítě T-Mobile se v roamingu uplatňovat nebudou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Data v rámci tarifu/balíčku můžete využít v EU bez dodatečného příplatku až do tzv. EU </a:t>
            </a:r>
            <a:r>
              <a:rPr lang="cs-CZ" sz="2000" dirty="0" err="1"/>
              <a:t>CAPu</a:t>
            </a:r>
            <a:r>
              <a:rPr lang="cs-CZ" sz="2000" dirty="0"/>
              <a:t> (podrobnosti o EU </a:t>
            </a:r>
            <a:r>
              <a:rPr lang="cs-CZ" sz="2000" dirty="0" err="1"/>
              <a:t>CAPu</a:t>
            </a:r>
            <a:r>
              <a:rPr lang="cs-CZ" sz="2000" dirty="0"/>
              <a:t> na </a:t>
            </a:r>
            <a:r>
              <a:rPr lang="cs-CZ" sz="2000" dirty="0" err="1"/>
              <a:t>slidu</a:t>
            </a:r>
            <a:r>
              <a:rPr lang="cs-CZ" sz="2000" dirty="0"/>
              <a:t> č.5). Dokupovat v EU si budete moci také národní balíčky. Budou mít i v zahraničí stejné vlastnosti jako mají doma. 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 případě, že si zvolíte Evropskou regulaci, je platná pro všechny Vaše tarify (včetně tarifů datových, M2M tarifů a Autoparku)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Regulace se nevztahuje na tarify „Internet bez drátu“ a „Pevný internet vzduchem“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Individuální podmínky pro zónu 2 a 3 zůstanou zachovány. Ceny pro roaming v zóně 1 budou nahrazeny cenami národními.</a:t>
            </a:r>
          </a:p>
          <a:p>
            <a:pPr lvl="0">
              <a:spcAft>
                <a:spcPts val="600"/>
              </a:spcAft>
              <a:buClr>
                <a:schemeClr val="tx2"/>
              </a:buClr>
            </a:pPr>
            <a:endParaRPr lang="cs-CZ" sz="2000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b="1" dirty="0"/>
              <a:t>       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3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příklady účtování evropské regulace</a:t>
            </a:r>
            <a:endParaRPr lang="en-US" dirty="0"/>
          </a:p>
        </p:txBody>
      </p:sp>
      <p:graphicFrame>
        <p:nvGraphicFramePr>
          <p:cNvPr id="322562" name="Rectangle 1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" y="857914"/>
          <a:ext cx="158750" cy="11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6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914"/>
                        <a:ext cx="158750" cy="119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1952" y="1310173"/>
            <a:ext cx="8490331" cy="73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                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599" y="152363"/>
            <a:ext cx="9364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-GroteskEEHal" panose="000000000000000000F6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951" y="926632"/>
            <a:ext cx="8490331" cy="824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Clr>
                <a:schemeClr val="tx2"/>
              </a:buClr>
              <a:buFont typeface="+mj-lt"/>
              <a:buAutoNum type="arabicPeriod"/>
            </a:pPr>
            <a:endParaRPr lang="cs-CZ" sz="2400" dirty="0"/>
          </a:p>
          <a:p>
            <a:pPr marL="457200" lvl="0" indent="-457200">
              <a:buClr>
                <a:schemeClr val="tx2"/>
              </a:buClr>
              <a:buFont typeface="+mj-lt"/>
              <a:buAutoNum type="arabicPeriod"/>
            </a:pPr>
            <a:r>
              <a:rPr lang="cs-CZ" sz="2000" b="1" dirty="0"/>
              <a:t>Mám neomezený tarif s 2 GB dat (např. PNM4 )</a:t>
            </a:r>
          </a:p>
          <a:p>
            <a:pPr lvl="0">
              <a:buClr>
                <a:schemeClr val="tx2"/>
              </a:buClr>
            </a:pPr>
            <a:r>
              <a:rPr lang="cs-CZ" sz="2000" dirty="0"/>
              <a:t>Tarif je možné tarif používat i v EU bez dodatečného příplatku. Data v EU je možné využít bez příplatku jen do výše EU </a:t>
            </a:r>
            <a:r>
              <a:rPr lang="cs-CZ" sz="2000" dirty="0" err="1"/>
              <a:t>CAPu</a:t>
            </a:r>
            <a:r>
              <a:rPr lang="cs-CZ" sz="2000" dirty="0"/>
              <a:t>. Po vyčerpání EU </a:t>
            </a:r>
            <a:r>
              <a:rPr lang="cs-CZ" sz="2000" dirty="0" err="1"/>
              <a:t>CAPu</a:t>
            </a:r>
            <a:r>
              <a:rPr lang="cs-CZ" sz="2000" dirty="0"/>
              <a:t> budeme účtovat 0,2CZK/MB až do výše </a:t>
            </a:r>
            <a:r>
              <a:rPr lang="cs-CZ" sz="2000" dirty="0" err="1"/>
              <a:t>FUPu</a:t>
            </a:r>
            <a:r>
              <a:rPr lang="cs-CZ" sz="2000" dirty="0"/>
              <a:t> vašeho národního balíčku.</a:t>
            </a:r>
          </a:p>
          <a:p>
            <a:pPr>
              <a:buClr>
                <a:schemeClr val="tx2"/>
              </a:buClr>
            </a:pPr>
            <a:r>
              <a:rPr lang="cs-CZ" sz="2000" b="1" dirty="0">
                <a:solidFill>
                  <a:schemeClr val="tx2"/>
                </a:solidFill>
              </a:rPr>
              <a:t>2</a:t>
            </a:r>
            <a:r>
              <a:rPr lang="cs-CZ" sz="2000" dirty="0"/>
              <a:t>.    </a:t>
            </a:r>
            <a:r>
              <a:rPr lang="cs-CZ" sz="2000" b="1" dirty="0"/>
              <a:t>Mám minutový tarif s 30 volnými min v EU, 30 volnými min doma do cizích sítí a 30 volnými SMS (Např. PNM tarify a „T“ tarify)</a:t>
            </a:r>
          </a:p>
          <a:p>
            <a:pPr>
              <a:buClr>
                <a:schemeClr val="tx2"/>
              </a:buClr>
            </a:pPr>
            <a:r>
              <a:rPr lang="cs-CZ" sz="2000" dirty="0"/>
              <a:t>30+30 volných minut lze využít i v EU. Po jejich vyčerpání účtujeme stejnou sazbu jako doma do cizích sítí. 30 volných SMS je možné využít v EU, po jejich vyčerpání  účtujeme domácí sazbu za SMS do cizích sítí.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3"/>
            </a:pPr>
            <a:r>
              <a:rPr lang="cs-CZ" sz="2000" b="1" dirty="0"/>
              <a:t>Mám datový tarif/balíček s 10 GB </a:t>
            </a:r>
          </a:p>
          <a:p>
            <a:pPr>
              <a:buClr>
                <a:schemeClr val="tx2"/>
              </a:buClr>
            </a:pPr>
            <a:r>
              <a:rPr lang="cs-CZ" sz="2000" dirty="0"/>
              <a:t>Datový tarif je možné využívat i v EU bez dodatečného příplatku jen do EU </a:t>
            </a:r>
            <a:r>
              <a:rPr lang="cs-CZ" sz="2000" dirty="0" err="1"/>
              <a:t>CAPu</a:t>
            </a:r>
            <a:r>
              <a:rPr lang="cs-CZ" sz="2000" dirty="0"/>
              <a:t>. Po vyčerpání EU </a:t>
            </a:r>
            <a:r>
              <a:rPr lang="cs-CZ" sz="2000" dirty="0" err="1"/>
              <a:t>CAPu</a:t>
            </a:r>
            <a:r>
              <a:rPr lang="cs-CZ" sz="2000" dirty="0"/>
              <a:t> budeme účtovat 0,2CZK/MB až do výše </a:t>
            </a:r>
            <a:r>
              <a:rPr lang="cs-CZ" sz="2000" dirty="0" err="1"/>
              <a:t>FUPu</a:t>
            </a:r>
            <a:r>
              <a:rPr lang="cs-CZ" sz="2000" dirty="0"/>
              <a:t> vašeho národního balíčku.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4"/>
            </a:pPr>
            <a:r>
              <a:rPr lang="cs-CZ" sz="2000" b="1" dirty="0"/>
              <a:t>Mám datové balíčky určené jen pro zahraničí (</a:t>
            </a:r>
            <a:r>
              <a:rPr lang="cs-CZ" sz="2000" b="1" dirty="0" err="1"/>
              <a:t>Travel</a:t>
            </a:r>
            <a:r>
              <a:rPr lang="en-US" sz="2000" b="1" dirty="0"/>
              <a:t>&amp;Surf, Data </a:t>
            </a:r>
            <a:r>
              <a:rPr lang="en-US" sz="2000" b="1" dirty="0" err="1"/>
              <a:t>Evropa</a:t>
            </a:r>
            <a:r>
              <a:rPr lang="en-US" sz="2000" b="1" dirty="0"/>
              <a:t>, data S</a:t>
            </a:r>
            <a:r>
              <a:rPr lang="cs-CZ" sz="2000" b="1" dirty="0"/>
              <a:t>vět)</a:t>
            </a:r>
          </a:p>
          <a:p>
            <a:pPr>
              <a:buClr>
                <a:schemeClr val="tx2"/>
              </a:buClr>
            </a:pPr>
            <a:r>
              <a:rPr lang="cs-CZ" sz="2000" dirty="0"/>
              <a:t>V zahraničí v EU se vždy čerpají národní data z národních balíčků. V zónách 2 a 3 balíčky zákazníkovi zůstávají za stávajících podmínek a spustí se pouze v zónách 2 a 3.</a:t>
            </a:r>
          </a:p>
          <a:p>
            <a:pPr>
              <a:buClr>
                <a:schemeClr val="tx2"/>
              </a:buClr>
            </a:pPr>
            <a:endParaRPr lang="cs-CZ" sz="2400" dirty="0"/>
          </a:p>
          <a:p>
            <a:pPr>
              <a:buClr>
                <a:schemeClr val="tx2"/>
              </a:buClr>
            </a:pPr>
            <a:endParaRPr lang="cs-CZ" sz="2400" dirty="0"/>
          </a:p>
          <a:p>
            <a:pPr>
              <a:buClr>
                <a:schemeClr val="tx2"/>
              </a:buClr>
            </a:pPr>
            <a:endParaRPr lang="cs-CZ" sz="2400" dirty="0"/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endParaRPr lang="cs-CZ" sz="2400" dirty="0"/>
          </a:p>
          <a:p>
            <a:pPr marL="457200" lvl="0" indent="-457200">
              <a:buClr>
                <a:schemeClr val="tx2"/>
              </a:buClr>
              <a:buFont typeface="+mj-lt"/>
              <a:buAutoNum type="arabicPeriod"/>
            </a:pPr>
            <a:endParaRPr lang="cs-CZ" sz="2400" dirty="0"/>
          </a:p>
          <a:p>
            <a:pPr lvl="0">
              <a:buClr>
                <a:schemeClr val="tx2"/>
              </a:buClr>
            </a:pPr>
            <a:endParaRPr lang="cs-CZ" sz="2400" dirty="0"/>
          </a:p>
          <a:p>
            <a:r>
              <a:rPr lang="en-US" sz="2000" b="1" dirty="0"/>
              <a:t>                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4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CAP </a:t>
            </a:r>
            <a:br>
              <a:rPr lang="cs-CZ" dirty="0"/>
            </a:br>
            <a:r>
              <a:rPr lang="cs-CZ" sz="2800" dirty="0"/>
              <a:t>Limit bezplatného využití dat z tarifu v roamingu</a:t>
            </a:r>
            <a:br>
              <a:rPr lang="cs-CZ" sz="2800" dirty="0"/>
            </a:br>
            <a:br>
              <a:rPr lang="cs-CZ" sz="2800" dirty="0"/>
            </a:br>
            <a:endParaRPr lang="en-US" sz="2800" dirty="0"/>
          </a:p>
        </p:txBody>
      </p:sp>
      <p:graphicFrame>
        <p:nvGraphicFramePr>
          <p:cNvPr id="322562" name="Rectangle 17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6274678"/>
              </p:ext>
            </p:extLst>
          </p:nvPr>
        </p:nvGraphicFramePr>
        <p:xfrm>
          <a:off x="1" y="857914"/>
          <a:ext cx="158750" cy="11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914"/>
                        <a:ext cx="158750" cy="119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1952" y="1310173"/>
            <a:ext cx="8490331" cy="22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Výpočet EU </a:t>
            </a:r>
            <a:r>
              <a:rPr lang="cs-CZ" sz="2000" dirty="0" err="1"/>
              <a:t>CAPu</a:t>
            </a:r>
            <a:r>
              <a:rPr lang="cs-CZ" sz="2000" dirty="0"/>
              <a:t>  je stanoven Evropskou unií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Do výše limitu je možné využít data z tarifu bez dodatečného příplatku (platí pro hlasové i datové tarify)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EU umožňuje operátorům toto pravidlo aplikovat na produkty, které splňují podmínku pro jeho aplikaci. Odkazy na přesné znění naleznete v obchodních podmínkách EU roamingu</a:t>
            </a:r>
            <a:r>
              <a:rPr lang="en-US" sz="2000" dirty="0"/>
              <a:t>  </a:t>
            </a:r>
            <a:r>
              <a:rPr lang="en-US" sz="2000" b="1" dirty="0"/>
              <a:t>      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599" y="152363"/>
            <a:ext cx="9364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-GroteskEEHal" panose="000000000000000000F6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638" y="2945412"/>
            <a:ext cx="7846165" cy="4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tx2"/>
              </a:buClr>
            </a:pPr>
            <a:endParaRPr lang="cs-CZ" sz="2000" dirty="0"/>
          </a:p>
          <a:p>
            <a:pPr>
              <a:buClr>
                <a:schemeClr val="tx2"/>
              </a:buClr>
            </a:pPr>
            <a:endParaRPr lang="cs-CZ" sz="2000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dirty="0"/>
          </a:p>
          <a:p>
            <a:r>
              <a:rPr lang="en-US" sz="2000" b="1" dirty="0"/>
              <a:t>    </a:t>
            </a:r>
            <a:r>
              <a:rPr lang="cs-CZ" sz="2000" b="1" dirty="0"/>
              <a:t>     </a:t>
            </a:r>
          </a:p>
          <a:p>
            <a:pPr marL="72000"/>
            <a:r>
              <a:rPr lang="cs-CZ" b="1" u="sng" dirty="0"/>
              <a:t>Příklad:</a:t>
            </a:r>
            <a:endParaRPr lang="en-US" b="1" u="sng" dirty="0"/>
          </a:p>
          <a:p>
            <a:pPr marL="72000" lvl="1"/>
            <a:r>
              <a:rPr lang="cs-CZ" sz="1600" b="1" dirty="0"/>
              <a:t>Zákazník má tarif za 350 CZK se 4 GB data. Dosadíme do vzorce:</a:t>
            </a:r>
          </a:p>
          <a:p>
            <a:pPr marL="72000" lvl="1"/>
            <a:r>
              <a:rPr lang="cs-CZ" sz="1600" b="1" dirty="0"/>
              <a:t>(350/0,2)x2 = 3500 MB.</a:t>
            </a:r>
          </a:p>
          <a:p>
            <a:pPr marL="72000" lvl="1"/>
            <a:r>
              <a:rPr lang="cs-CZ" sz="1600" b="1" dirty="0"/>
              <a:t>Do 3500 MB může zákazník čerpat data v EU zdarma, od 3500 MB mu budeme účtovat    0,2CZK/MB až do výše FUPU vašeho národního balíčku (4GB). Stejný princip bude platit pro datový balíček či datový tarif. Všechny vlastnosti národního balíčku budou platit i v roamingu.</a:t>
            </a:r>
          </a:p>
          <a:p>
            <a:pPr marL="72000" lvl="1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2590800" y="3261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38" y="3261797"/>
            <a:ext cx="5239882" cy="145405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5</a:t>
            </a:fld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mohu získat regulovanou nabídku?</a:t>
            </a:r>
            <a:endParaRPr lang="en-US" dirty="0"/>
          </a:p>
        </p:txBody>
      </p:sp>
      <p:graphicFrame>
        <p:nvGraphicFramePr>
          <p:cNvPr id="322562" name="Rectangle 1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" y="857914"/>
          <a:ext cx="158750" cy="119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3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57914"/>
                        <a:ext cx="158750" cy="119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8239" y="1026671"/>
            <a:ext cx="8490331" cy="73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                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599" y="152363"/>
            <a:ext cx="9364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le-GroteskEEHal" panose="000000000000000000F6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smtClean="0">
                <a:solidFill>
                  <a:srgbClr val="4B4B4B"/>
                </a:solidFill>
              </a:rPr>
              <a:pPr fontAlgn="base">
                <a:spcAft>
                  <a:spcPct val="0"/>
                </a:spcAft>
              </a:pPr>
              <a:t>6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062" y="1124744"/>
            <a:ext cx="8490331" cy="534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b="1" dirty="0"/>
              <a:t>Pokud jste nezvolili jinak, bude regulovaná nabídka automaticky spuštěna na všech tarifech postupně v období od 12. – 18.6. 2017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 tomto datu můžete kdykoliv požádat o zapnutí regulované nabídky u svého osobního konzultanta nebo na naší infolince</a:t>
            </a:r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0">
              <a:spcAft>
                <a:spcPts val="600"/>
              </a:spcAft>
              <a:buClr>
                <a:schemeClr val="tx2"/>
              </a:buClr>
            </a:pPr>
            <a:r>
              <a:rPr lang="cs-CZ" sz="2000" b="1" dirty="0"/>
              <a:t>       Další podrobnosti naleznete na naší webové stránce.</a:t>
            </a:r>
          </a:p>
          <a:p>
            <a:pPr lvl="0">
              <a:spcAft>
                <a:spcPts val="600"/>
              </a:spcAft>
              <a:buClr>
                <a:schemeClr val="tx2"/>
              </a:buClr>
            </a:pPr>
            <a:r>
              <a:rPr lang="cs-CZ" sz="2000" b="1" dirty="0"/>
              <a:t>       V dolní části této stránky také naleznete Obchodní podmínky Evropské regulace</a:t>
            </a:r>
          </a:p>
          <a:p>
            <a:pPr lvl="0">
              <a:spcAft>
                <a:spcPts val="600"/>
              </a:spcAft>
              <a:buClr>
                <a:schemeClr val="tx2"/>
              </a:buClr>
            </a:pPr>
            <a:r>
              <a:rPr lang="cs-CZ" sz="2000" dirty="0"/>
              <a:t>       </a:t>
            </a:r>
            <a:r>
              <a:rPr lang="cs-CZ" sz="2000" dirty="0">
                <a:hlinkClick r:id="rId6"/>
              </a:rPr>
              <a:t>https://www.t-mobile.cz/eu-regulace</a:t>
            </a:r>
            <a:endParaRPr lang="cs-CZ" sz="2000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lvl="0" indent="-34290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lvl="0">
              <a:spcAft>
                <a:spcPts val="600"/>
              </a:spcAft>
              <a:buClr>
                <a:schemeClr val="tx2"/>
              </a:buClr>
            </a:pPr>
            <a:r>
              <a:rPr lang="en-US" sz="2000" b="1" dirty="0"/>
              <a:t>     </a:t>
            </a:r>
          </a:p>
          <a:p>
            <a:pPr marL="342900" indent="-342900"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endParaRPr lang="cs-CZ" sz="2000" b="1" dirty="0">
              <a:ea typeface="Swagg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TK1pNer0iCL9XGuqahT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lnxbAye0yidQm86ZWHr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3YlSUFEe2Gobitp6ku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OiX8V1EujpSZz_EeuD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OiX8V1EujpSZz_EeuD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TK1pNer0iCL9XGuqahT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yeVI_muU.yaTYBGTz20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.JfWbgkqBZAtIq43uE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qWvEB4Tka0J13yOaczV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XMxcyk3UC597fJ_rjkr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lnxbAye0yidQm86ZWHr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3YlSUFEe2Gobitp6k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OiX8V1EujpSZz_Eeu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bioxegFUOek2_Nbl0n5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x66lVvEk6BiL.0XmGCq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TK1pNer0iCL9XGuqah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lnxbAye0yidQm86ZWHr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3YlSUFEe2Gobitp6ku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OiX8V1EujpSZz_Eeu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OiX8V1EujpSZz_EeuD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cFNUDk0EyiPtdPLb1CC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PBtFnexUCv9Zs6w9lbA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heme/theme1.xml><?xml version="1.0" encoding="utf-8"?>
<a:theme xmlns:a="http://schemas.openxmlformats.org/drawingml/2006/main" name="10_TELEKOM_Master_DE_RC6 Kopie">
  <a:themeElements>
    <a:clrScheme name="TELEKOM_Master_DE_RC6 Kopie 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TELEKOM_Master_DE_RC6 Kopie">
      <a:majorFont>
        <a:latin typeface="Tele-GroteskUlt"/>
        <a:ea typeface=""/>
        <a:cs typeface=""/>
      </a:majorFont>
      <a:minorFont>
        <a:latin typeface="Tele-GroteskFe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20663" marR="0" indent="-220663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le-GroteskNor" pitchFamily="2" charset="0"/>
          </a:defRPr>
        </a:defPPr>
      </a:lstStyle>
    </a:ln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LEKOM_Master_DE_RC6">
  <a:themeElements>
    <a:clrScheme name="1_TELEKOM_Master_DE_RC6 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1_TELEKOM_Master_DE_RC6">
      <a:majorFont>
        <a:latin typeface="TeleGrotesk Headline Ultra"/>
        <a:ea typeface=""/>
        <a:cs typeface=""/>
      </a:majorFont>
      <a:minorFont>
        <a:latin typeface="Tele-GroteskF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LEKOM_Master_DE_RC6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LEKOM_Master_DE_RC6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LEKOM_Master_DE_RC6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LEKOM_Master_DE_RC6">
  <a:themeElements>
    <a:clrScheme name="1_TELEKOM_Master_DE_RC6 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1_TELEKOM_Master_DE_RC6">
      <a:majorFont>
        <a:latin typeface="TeleGrotesk Headline Ultra"/>
        <a:ea typeface=""/>
        <a:cs typeface=""/>
      </a:majorFont>
      <a:minorFont>
        <a:latin typeface="Tele-GroteskF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LEKOM_Master_DE_RC6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LEKOM_Master_DE_RC6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LEKOM_Master_DE_RC6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LEKOM_Master_DE_RC6">
  <a:themeElements>
    <a:clrScheme name="1_TELEKOM_Master_DE_RC6 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1_TELEKOM_Master_DE_RC6">
      <a:majorFont>
        <a:latin typeface="TeleGrotesk Headline Ultra"/>
        <a:ea typeface=""/>
        <a:cs typeface=""/>
      </a:majorFont>
      <a:minorFont>
        <a:latin typeface="Tele-GroteskF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LEKOM_Master_DE_RC6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LEKOM_Master_DE_RC6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LEKOM_Master_DE_RC6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lekom 4:3 2015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wrap="square" lIns="108000" tIns="108000" rIns="108000" bIns="108000" rtlCol="0" anchor="ctr" anchorCtr="0">
        <a:spAutoFit/>
      </a:bodyPr>
      <a:lstStyle>
        <a:defPPr algn="ctr" defTabSz="457293" fontAlgn="base">
          <a:lnSpc>
            <a:spcPct val="90000"/>
          </a:lnSpc>
          <a:buClr>
            <a:srgbClr val="E20074"/>
          </a:buClr>
          <a:buSzPct val="75000"/>
          <a:defRPr sz="1800" dirty="0" smtClean="0">
            <a:latin typeface="Tele-GroteskNor" pitchFamily="2" charset="0"/>
            <a:cs typeface="Arial Unicode MS" panose="020B0604020202020204" pitchFamily="34" charset="-128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spAutoFit/>
      </a:bodyPr>
      <a:lstStyle>
        <a:defPPr defTabSz="457322" fontAlgn="base">
          <a:lnSpc>
            <a:spcPct val="104000"/>
          </a:lnSpc>
          <a:spcBef>
            <a:spcPts val="300"/>
          </a:spcBef>
          <a:spcAft>
            <a:spcPct val="0"/>
          </a:spcAft>
          <a:buClr>
            <a:schemeClr val="tx1"/>
          </a:buClr>
          <a:buSzPct val="70000"/>
          <a:defRPr sz="1800" dirty="0" smtClean="0">
            <a:ea typeface="Swagger" pitchFamily="2" charset="0"/>
          </a:defRPr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lekom_4zu3_MASTER_2015_Beta_150603.potx" id="{BEBE2FF0-2DF7-4CC3-8F19-B119793534C0}" vid="{D5BBB3E1-273A-45FD-BD60-871823C467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8860</TotalTime>
  <Words>729</Words>
  <Application>Microsoft Office PowerPoint</Application>
  <PresentationFormat>Předvádění na obrazovce (4:3)</PresentationFormat>
  <Paragraphs>109</Paragraphs>
  <Slides>6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15</vt:i4>
      </vt:variant>
      <vt:variant>
        <vt:lpstr>Motiv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27" baseType="lpstr">
      <vt:lpstr>Arial</vt:lpstr>
      <vt:lpstr>Arial Unicode MS</vt:lpstr>
      <vt:lpstr>Calibri</vt:lpstr>
      <vt:lpstr>Swagger</vt:lpstr>
      <vt:lpstr>TeleGrotesk Headline</vt:lpstr>
      <vt:lpstr>TeleGrotesk Headline Ultra</vt:lpstr>
      <vt:lpstr>Tele-GroteskEEHal</vt:lpstr>
      <vt:lpstr>Tele-GroteskEENor</vt:lpstr>
      <vt:lpstr>Tele-GroteskFet</vt:lpstr>
      <vt:lpstr>Tele-GroteskHal</vt:lpstr>
      <vt:lpstr>Tele-GroteskNor</vt:lpstr>
      <vt:lpstr>Tele-GroteskUlt</vt:lpstr>
      <vt:lpstr>Times New Roman</vt:lpstr>
      <vt:lpstr>Wingdings</vt:lpstr>
      <vt:lpstr>Wingdings 2</vt:lpstr>
      <vt:lpstr>10_TELEKOM_Master_DE_RC6 Kopie</vt:lpstr>
      <vt:lpstr>1_TELEKOM_Master_DE_RC6</vt:lpstr>
      <vt:lpstr>2_TELEKOM_Master_DE_RC6</vt:lpstr>
      <vt:lpstr>3_TELEKOM_Master_DE_RC6</vt:lpstr>
      <vt:lpstr>Telekom 4:3 2015 EN</vt:lpstr>
      <vt:lpstr>think-cell Slide</vt:lpstr>
      <vt:lpstr>Prezentace aplikace PowerPoint</vt:lpstr>
      <vt:lpstr>Jaké hovory podléhají regulaci?</vt:lpstr>
      <vt:lpstr>Obecné informace o Evropské regulované nabídce – jak bude fungovat?</vt:lpstr>
      <vt:lpstr>Konkrétní příklady účtování evropské regulace</vt:lpstr>
      <vt:lpstr>EU CAP  Limit bezplatného využití dat z tarifu v roamingu  </vt:lpstr>
      <vt:lpstr>Jak mohu získat regulovanou nabídku?</vt:lpstr>
    </vt:vector>
  </TitlesOfParts>
  <Company>Deutsche Telekom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Roaming Regulation IV PHASES</dc:title>
  <dc:creator>A1143198</dc:creator>
  <cp:lastModifiedBy>x32jj</cp:lastModifiedBy>
  <cp:revision>654</cp:revision>
  <cp:lastPrinted>2016-04-15T10:19:06Z</cp:lastPrinted>
  <dcterms:created xsi:type="dcterms:W3CDTF">2015-07-06T14:32:50Z</dcterms:created>
  <dcterms:modified xsi:type="dcterms:W3CDTF">2017-06-15T09:23:31Z</dcterms:modified>
  <cp:contentStatus/>
</cp:coreProperties>
</file>