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56" r:id="rId5"/>
    <p:sldId id="259" r:id="rId6"/>
    <p:sldId id="263" r:id="rId7"/>
    <p:sldId id="344" r:id="rId8"/>
    <p:sldId id="353" r:id="rId9"/>
    <p:sldId id="351" r:id="rId10"/>
    <p:sldId id="267" r:id="rId11"/>
    <p:sldId id="355" r:id="rId12"/>
    <p:sldId id="269" r:id="rId13"/>
    <p:sldId id="268" r:id="rId14"/>
    <p:sldId id="354" r:id="rId15"/>
    <p:sldId id="270" r:id="rId16"/>
    <p:sldId id="271" r:id="rId17"/>
    <p:sldId id="345" r:id="rId18"/>
    <p:sldId id="346" r:id="rId19"/>
    <p:sldId id="266" r:id="rId20"/>
    <p:sldId id="352" r:id="rId21"/>
    <p:sldId id="273" r:id="rId22"/>
    <p:sldId id="261" r:id="rId23"/>
    <p:sldId id="264" r:id="rId24"/>
    <p:sldId id="348" r:id="rId25"/>
    <p:sldId id="260" r:id="rId26"/>
    <p:sldId id="262" r:id="rId27"/>
    <p:sldId id="350" r:id="rId28"/>
    <p:sldId id="340" r:id="rId29"/>
    <p:sldId id="349" r:id="rId30"/>
    <p:sldId id="342" r:id="rId31"/>
    <p:sldId id="347" r:id="rId32"/>
    <p:sldId id="343" r:id="rId33"/>
    <p:sldId id="341" r:id="rId34"/>
    <p:sldId id="339" r:id="rId35"/>
    <p:sldId id="265" r:id="rId36"/>
    <p:sldId id="338" r:id="rId37"/>
    <p:sldId id="337" r:id="rId38"/>
    <p:sldId id="335" r:id="rId39"/>
    <p:sldId id="257" r:id="rId40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3" autoAdjust="0"/>
    <p:restoredTop sz="94620" autoAdjust="0"/>
  </p:normalViewPr>
  <p:slideViewPr>
    <p:cSldViewPr snapToGrid="0">
      <p:cViewPr varScale="1">
        <p:scale>
          <a:sx n="106" d="100"/>
          <a:sy n="106" d="100"/>
        </p:scale>
        <p:origin x="74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ADE46DC-61A8-46B1-B8C9-BBF86F71AC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D895E0A-D3F0-4656-BBCD-80A9865724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F4C8A-A48C-4E58-BB2E-37E888725D80}" type="datetimeFigureOut">
              <a:rPr lang="cs-CZ" smtClean="0"/>
              <a:t>16.02.2022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95A22C1-0776-4FEE-9A20-52C74E6D0A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AC7678-B73E-421C-9E33-C768A8D1A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BFCC5-44E6-49CA-83CB-649DB45194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9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082D5-AC3E-45E3-A192-6EA968D30171}" type="datetimeFigureOut">
              <a:rPr lang="cs-CZ" smtClean="0"/>
              <a:t>16.02.2022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4EECB-E176-4CFD-8009-17742D7692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32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ECB-E176-4CFD-8009-17742D7692E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ECB-E176-4CFD-8009-17742D7692E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81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55110-F32E-4956-85A5-309BAE6D17F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39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55110-F32E-4956-85A5-309BAE6D17F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9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55110-F32E-4956-85A5-309BAE6D17F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43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2641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+ logo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48AF0D-0824-492C-915F-93A2CA64B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91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C9CAE7D-4DED-430A-9008-1024B2EB3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276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CD6D6B0-2076-41E8-8EA8-F3725D6C52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3" y="509319"/>
            <a:ext cx="790324" cy="1152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3575B32-681D-4FA6-B595-845E96988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800F4A-CD77-4E22-B1E8-B611102CA0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4475"/>
            <a:ext cx="12192000" cy="5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1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83992-F062-448E-BCC9-81DC442A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1C4307-B6CE-4646-969E-D43F18D7A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694ABA3-490E-4AE4-BE61-9FC30D93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5BF17F4-B582-4EC2-8373-96AE2871F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AF3713-4728-4AC7-94A0-FA874414A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1748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1C4307-B6CE-4646-969E-D43F18D7A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18" y="1681163"/>
            <a:ext cx="44926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694ABA3-490E-4AE4-BE61-9FC30D93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918" y="2505075"/>
            <a:ext cx="4492625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5BF17F4-B582-4EC2-8373-96AE2871F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07606" y="1681163"/>
            <a:ext cx="45147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AF3713-4728-4AC7-94A0-FA874414A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7606" y="2505075"/>
            <a:ext cx="451475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27200FBC-A4F7-4483-AA9F-9CF4E0DC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27025"/>
            <a:ext cx="9848850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3E6F87-5402-461D-ACD3-4CCB92B7A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17" y="509319"/>
            <a:ext cx="790324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4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+ logo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1C4307-B6CE-4646-969E-D43F18D7A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18" y="1681163"/>
            <a:ext cx="44926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694ABA3-490E-4AE4-BE61-9FC30D93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918" y="2505075"/>
            <a:ext cx="4492625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5BF17F4-B582-4EC2-8373-96AE2871F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07606" y="1681163"/>
            <a:ext cx="45147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AF3713-4728-4AC7-94A0-FA874414A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7606" y="2505075"/>
            <a:ext cx="451475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27200FBC-A4F7-4483-AA9F-9CF4E0DC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27025"/>
            <a:ext cx="9848850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3E6F87-5402-461D-ACD3-4CCB92B7A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16" y="509319"/>
            <a:ext cx="790324" cy="1152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9E20DA2-BE7E-432A-BD03-7EB49959B7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4475"/>
            <a:ext cx="12192000" cy="5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87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A74DD-5A4C-407D-9E2F-D2F590FB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653552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139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ČMKOS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D7F39CF-EAF8-4D6B-86B5-0D768187F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59" y="565672"/>
            <a:ext cx="3287282" cy="4791642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C112531-B17E-4F12-8315-79BDF82257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01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3BE27E4-D59F-450A-AC38-51AB31809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83" y="560583"/>
            <a:ext cx="9071634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95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0EAAB0-DF64-4418-B791-5DA1A22094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1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663726-40FC-43D6-AC99-46334680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C2FDF2-D538-4BAF-A14F-0B4F6173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67FFCA2-DD15-46FD-8DB8-C9B4606B2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5698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+ závor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13823-E89F-4744-9928-31C8E126E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ln>
            <a:noFill/>
          </a:ln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3DB534-3E9F-40C2-A2EC-FBFAC7BE3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425414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D22FD-2526-4D17-9B42-FA733EE1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0A26E1C-726C-4B28-B4AE-7743CE0AF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31AB16-97E5-4D41-B8F2-D1DE0DAAC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3130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 + logo + logo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13823-E89F-4744-9928-31C8E126E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8892"/>
            <a:ext cx="9144000" cy="177216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3DB534-3E9F-40C2-A2EC-FBFAC7BE3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84875"/>
            <a:ext cx="9144000" cy="5049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7F39CF-EAF8-4D6B-86B5-0D768187F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11" y="3193482"/>
            <a:ext cx="1874378" cy="273215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1304260D-B31D-47A9-97E1-989907BC0B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235F8C33-AC63-460E-B58F-E8723D5CA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5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18" y="1825625"/>
            <a:ext cx="984885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7941D3-377E-4B52-A864-6BA32E88A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3" y="509319"/>
            <a:ext cx="790324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+ logo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18" y="1825625"/>
            <a:ext cx="984885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7941D3-377E-4B52-A864-6BA32E88A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4" y="509319"/>
            <a:ext cx="790324" cy="115200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0A34D22-E57E-4548-B162-F8C44F4358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3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D4F90-815B-4B9B-989A-786CC23D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F23BCB1-8E92-4033-B7DC-6CF89068B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3739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D046A-9551-49ED-A0D4-C096439C4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35FBF7-498D-49A9-ACE8-039A8826C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D0B4631-0629-45FE-A9FE-787401F9F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419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48AF0D-0824-492C-915F-93A2CA64B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91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C9CAE7D-4DED-430A-9008-1024B2EB3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276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CD6D6B0-2076-41E8-8EA8-F3725D6C52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3" y="509319"/>
            <a:ext cx="790324" cy="1152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3575B32-681D-4FA6-B595-845E96988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19091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2D618F0-BB19-4130-BBFC-87558D00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4DEAE1D-A1D4-4EDF-A5B3-9289F7535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675113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731" r:id="rId2"/>
    <p:sldLayoutId id="2147483694" r:id="rId3"/>
    <p:sldLayoutId id="2147483697" r:id="rId4"/>
    <p:sldLayoutId id="2147483687" r:id="rId5"/>
    <p:sldLayoutId id="2147483698" r:id="rId6"/>
    <p:sldLayoutId id="2147483651" r:id="rId7"/>
    <p:sldLayoutId id="2147483688" r:id="rId8"/>
    <p:sldLayoutId id="2147483652" r:id="rId9"/>
    <p:sldLayoutId id="2147483699" r:id="rId10"/>
    <p:sldLayoutId id="2147483653" r:id="rId11"/>
    <p:sldLayoutId id="2147483691" r:id="rId12"/>
    <p:sldLayoutId id="2147483700" r:id="rId13"/>
    <p:sldLayoutId id="2147483654" r:id="rId14"/>
    <p:sldLayoutId id="2147483655" r:id="rId15"/>
    <p:sldLayoutId id="2147483728" r:id="rId16"/>
    <p:sldLayoutId id="2147483729" r:id="rId17"/>
    <p:sldLayoutId id="2147483730" r:id="rId18"/>
    <p:sldLayoutId id="2147483656" r:id="rId19"/>
    <p:sldLayoutId id="214748365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oskovo.cz/" TargetMode="Externa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zdravotnickeodbory.cz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93222-A36D-4335-8C04-6514849D1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/>
              <a:t>Aktuální informace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5D3835-5C71-4706-8337-5B0046FAB8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Rada ČMKOS, 14. února 2022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D673F94-E42B-4AD5-A2E7-72B346505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21980"/>
            <a:ext cx="192317" cy="88781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88A562-B2CF-4782-8046-4210B05A8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75683" y="1321980"/>
            <a:ext cx="192317" cy="88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0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45" y="518690"/>
            <a:ext cx="9848850" cy="605264"/>
          </a:xfrm>
        </p:spPr>
        <p:txBody>
          <a:bodyPr>
            <a:normAutofit/>
          </a:bodyPr>
          <a:lstStyle/>
          <a:p>
            <a:r>
              <a:rPr lang="cs-CZ" sz="2400" dirty="0"/>
              <a:t>Mzdy </a:t>
            </a:r>
            <a:r>
              <a:rPr lang="cs-CZ" sz="2400" b="0" dirty="0"/>
              <a:t>(dle predikce MF ČR)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6926BAF-BC91-44B9-BE7B-13664D7F2BA9}"/>
              </a:ext>
            </a:extLst>
          </p:cNvPr>
          <p:cNvSpPr txBox="1"/>
          <p:nvPr/>
        </p:nvSpPr>
        <p:spPr>
          <a:xfrm>
            <a:off x="9064271" y="4379925"/>
            <a:ext cx="28986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 u="none" strike="noStrike" baseline="0" dirty="0">
                <a:latin typeface="Calibri-Bold"/>
              </a:rPr>
              <a:t>Mzdový růst by měl dočasně zaostávat za inflací</a:t>
            </a:r>
          </a:p>
          <a:p>
            <a:pPr algn="l"/>
            <a:r>
              <a:rPr lang="cs-CZ" sz="2400" b="0" i="1" u="none" strike="noStrike" baseline="0" dirty="0">
                <a:latin typeface="Calibri-Italic"/>
              </a:rPr>
              <a:t>průměrná hrubá měsíční mzda, meziroční růst v %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7BED36-38D7-4218-8272-D3573A9F3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65" y="1123953"/>
            <a:ext cx="8336134" cy="54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21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45" y="518690"/>
            <a:ext cx="9848850" cy="605264"/>
          </a:xfrm>
        </p:spPr>
        <p:txBody>
          <a:bodyPr>
            <a:normAutofit/>
          </a:bodyPr>
          <a:lstStyle/>
          <a:p>
            <a:r>
              <a:rPr lang="cs-CZ" sz="2400" dirty="0"/>
              <a:t>Mzdy </a:t>
            </a:r>
            <a:r>
              <a:rPr lang="cs-CZ" sz="2400" b="0" dirty="0"/>
              <a:t>(dle predikce ČNB)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6926BAF-BC91-44B9-BE7B-13664D7F2BA9}"/>
              </a:ext>
            </a:extLst>
          </p:cNvPr>
          <p:cNvSpPr txBox="1"/>
          <p:nvPr/>
        </p:nvSpPr>
        <p:spPr>
          <a:xfrm>
            <a:off x="7811588" y="4996491"/>
            <a:ext cx="40834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Arial-BoldMT"/>
              </a:rPr>
              <a:t>Fundamentální mzdový růst letos výrazně zrychlí,</a:t>
            </a:r>
          </a:p>
          <a:p>
            <a:pPr algn="l"/>
            <a:r>
              <a:rPr lang="cs-CZ" sz="2000" b="1" i="0" u="none" strike="noStrike" baseline="0" dirty="0">
                <a:latin typeface="Arial-BoldMT"/>
              </a:rPr>
              <a:t>dynamika mezd v netržních odvětvích naopak</a:t>
            </a:r>
          </a:p>
          <a:p>
            <a:pPr algn="l"/>
            <a:r>
              <a:rPr lang="cs-CZ" sz="2000" b="1" i="0" u="none" strike="noStrike" baseline="0" dirty="0">
                <a:latin typeface="Arial-BoldMT"/>
              </a:rPr>
              <a:t>viditelně zpomalí</a:t>
            </a:r>
            <a:endParaRPr 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C5A966-1674-4771-8D4F-19CCC7F2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15" y="1092655"/>
            <a:ext cx="6698634" cy="56514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A5D2568-8B2E-4D11-97A8-7F9055ABB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57" y="2963379"/>
            <a:ext cx="4250520" cy="15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70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0471" y="5705272"/>
            <a:ext cx="1959427" cy="605264"/>
          </a:xfrm>
        </p:spPr>
        <p:txBody>
          <a:bodyPr>
            <a:noAutofit/>
          </a:bodyPr>
          <a:lstStyle/>
          <a:p>
            <a:r>
              <a:rPr lang="cs-CZ" sz="2000" dirty="0"/>
              <a:t>Průměrný výdělek           v paritě kupní síly</a:t>
            </a:r>
            <a:endParaRPr lang="cs-CZ" sz="2000" b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761A34-BFDB-4888-AF8B-7C0D8CD44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48" y="185493"/>
            <a:ext cx="4713749" cy="324350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4E491C-A32D-4490-8C38-A3D63777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46" y="3553097"/>
            <a:ext cx="4754551" cy="32435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479B73C-0209-4FD3-92A5-211B99571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974" y="230472"/>
            <a:ext cx="4648247" cy="31985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8CF4461-9D6A-4C36-B8AB-7E3FB3FAE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975" y="3553097"/>
            <a:ext cx="4648246" cy="324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83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0471" y="5705272"/>
            <a:ext cx="1959427" cy="605264"/>
          </a:xfrm>
        </p:spPr>
        <p:txBody>
          <a:bodyPr>
            <a:noAutofit/>
          </a:bodyPr>
          <a:lstStyle/>
          <a:p>
            <a:r>
              <a:rPr lang="cs-CZ" sz="2000" b="1" i="0" u="none" strike="noStrike" baseline="0" dirty="0"/>
              <a:t>HDP                   na obyvatele           v paritě kupní síly</a:t>
            </a:r>
            <a:endParaRPr lang="cs-CZ" sz="2000" b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0EEDC3-EE04-47B3-BA21-687B6960D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149885"/>
            <a:ext cx="4554125" cy="31223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4C7E60-1567-4561-92A1-FB2A09F12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11" y="3465881"/>
            <a:ext cx="4576305" cy="31223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E91A7D3-9385-4250-BD2B-9F0A52C5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413" y="145225"/>
            <a:ext cx="4554125" cy="311526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EACFC58-DE5C-42AF-9F81-1B0DB6AD5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413" y="3465881"/>
            <a:ext cx="4545173" cy="31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219" y="5705272"/>
            <a:ext cx="3039679" cy="605264"/>
          </a:xfrm>
        </p:spPr>
        <p:txBody>
          <a:bodyPr>
            <a:noAutofit/>
          </a:bodyPr>
          <a:lstStyle/>
          <a:p>
            <a:r>
              <a:rPr lang="cs-CZ" sz="2000" b="1" i="0" u="none" strike="noStrike" baseline="0" dirty="0"/>
              <a:t>Minimální mzda v EU</a:t>
            </a:r>
            <a:br>
              <a:rPr lang="cs-CZ" sz="2000" b="1" i="0" u="none" strike="noStrike" baseline="0" dirty="0"/>
            </a:br>
            <a:r>
              <a:rPr lang="cs-CZ" sz="2000" b="1" i="0" u="none" strike="noStrike" baseline="0" dirty="0"/>
              <a:t>k 1. lednu 2022 </a:t>
            </a:r>
            <a:br>
              <a:rPr lang="cs-CZ" sz="2000" b="1" i="0" u="none" strike="noStrike" baseline="0" dirty="0"/>
            </a:br>
            <a:r>
              <a:rPr lang="cs-CZ" sz="2000" b="1" i="0" u="none" strike="noStrike" baseline="0" dirty="0"/>
              <a:t>(nominálně)</a:t>
            </a:r>
            <a:endParaRPr lang="cs-CZ" sz="2000" b="0" dirty="0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086A9BF7-2BB4-4517-A1F2-7DDED26EB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106" y="0"/>
            <a:ext cx="686372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F660E62-A2FF-460B-A0A4-00A86D445D7A}"/>
              </a:ext>
            </a:extLst>
          </p:cNvPr>
          <p:cNvSpPr txBox="1"/>
          <p:nvPr/>
        </p:nvSpPr>
        <p:spPr>
          <a:xfrm>
            <a:off x="8475132" y="2191302"/>
            <a:ext cx="35949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Minimální mzdu máme téměř nejnižší v EU. Vyšší „</a:t>
            </a:r>
            <a:r>
              <a:rPr lang="cs-CZ" dirty="0" err="1"/>
              <a:t>minimálku</a:t>
            </a:r>
            <a:r>
              <a:rPr lang="cs-CZ" dirty="0"/>
              <a:t>“ mají třeba i v Portugalsku, Litvě nebo Polsku. A tyto země ani nekrachují, ani nejsou méně konkurenceschopné, jak se nám „experti“ snaží namluvit. Co brání tomu, aby naši zaměstnanci konečně začali brát důstojné mzdy?</a:t>
            </a:r>
          </a:p>
        </p:txBody>
      </p:sp>
    </p:spTree>
    <p:extLst>
      <p:ext uri="{BB962C8B-B14F-4D97-AF65-F5344CB8AC3E}">
        <p14:creationId xmlns:p14="http://schemas.microsoft.com/office/powerpoint/2010/main" val="2918830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0933" y="5705272"/>
            <a:ext cx="2558965" cy="605264"/>
          </a:xfrm>
        </p:spPr>
        <p:txBody>
          <a:bodyPr>
            <a:noAutofit/>
          </a:bodyPr>
          <a:lstStyle/>
          <a:p>
            <a:r>
              <a:rPr lang="cs-CZ" sz="2000" b="1" i="0" u="none" strike="noStrike" baseline="0" dirty="0"/>
              <a:t>Minimální mzda v EU k 1. lednu 2022 </a:t>
            </a:r>
            <a:br>
              <a:rPr lang="cs-CZ" sz="2000" b="1" i="0" u="none" strike="noStrike" baseline="0" dirty="0"/>
            </a:br>
            <a:r>
              <a:rPr lang="cs-CZ" sz="2000" b="1" i="0" u="none" strike="noStrike" baseline="0" dirty="0"/>
              <a:t>(v paritě kupní síly)</a:t>
            </a:r>
            <a:endParaRPr lang="cs-CZ" sz="2000" b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04874D-7512-4418-B287-5AA915978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484558"/>
            <a:ext cx="8825265" cy="6240722"/>
          </a:xfrm>
          <a:prstGeom prst="rect">
            <a:avLst/>
          </a:prstGeom>
        </p:spPr>
      </p:pic>
      <p:sp>
        <p:nvSpPr>
          <p:cNvPr id="5" name="Šipka: dolů 4">
            <a:extLst>
              <a:ext uri="{FF2B5EF4-FFF2-40B4-BE49-F238E27FC236}">
                <a16:creationId xmlns:a16="http://schemas.microsoft.com/office/drawing/2014/main" id="{A8A02589-8C2D-4F89-A2D3-5A797CED55FF}"/>
              </a:ext>
            </a:extLst>
          </p:cNvPr>
          <p:cNvSpPr/>
          <p:nvPr/>
        </p:nvSpPr>
        <p:spPr>
          <a:xfrm>
            <a:off x="5266944" y="2366990"/>
            <a:ext cx="433687" cy="85692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251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D673F94-E42B-4AD5-A2E7-72B346505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6" y="1321980"/>
            <a:ext cx="769838" cy="35539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88A562-B2CF-4782-8046-4210B05A8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08996" y="1321988"/>
            <a:ext cx="769836" cy="355389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EE39F7-7D0E-4608-BBBA-DC14877C3784}"/>
              </a:ext>
            </a:extLst>
          </p:cNvPr>
          <p:cNvSpPr txBox="1"/>
          <p:nvPr/>
        </p:nvSpPr>
        <p:spPr>
          <a:xfrm>
            <a:off x="2902657" y="2314103"/>
            <a:ext cx="63866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Protestní akce </a:t>
            </a:r>
          </a:p>
          <a:p>
            <a:r>
              <a:rPr lang="cs-CZ" sz="4800" dirty="0"/>
              <a:t>odborových organizací</a:t>
            </a:r>
          </a:p>
        </p:txBody>
      </p:sp>
    </p:spTree>
    <p:extLst>
      <p:ext uri="{BB962C8B-B14F-4D97-AF65-F5344CB8AC3E}">
        <p14:creationId xmlns:p14="http://schemas.microsoft.com/office/powerpoint/2010/main" val="3056611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4D27147-3DD9-4848-A8AB-12D6C4DE0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9" y="1435020"/>
            <a:ext cx="10386713" cy="31214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E8702D5-ADE0-40DD-AC90-400910B55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4" y="4718061"/>
            <a:ext cx="10389518" cy="1943995"/>
          </a:xfrm>
          <a:prstGeom prst="rect">
            <a:avLst/>
          </a:prstGeom>
        </p:spPr>
      </p:pic>
      <p:sp>
        <p:nvSpPr>
          <p:cNvPr id="9" name="Nadpis 11">
            <a:extLst>
              <a:ext uri="{FF2B5EF4-FFF2-40B4-BE49-F238E27FC236}">
                <a16:creationId xmlns:a16="http://schemas.microsoft.com/office/drawing/2014/main" id="{63BFDE70-2DFE-4711-8ECA-35997FC6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150894"/>
            <a:ext cx="9848850" cy="1325563"/>
          </a:xfrm>
        </p:spPr>
        <p:txBody>
          <a:bodyPr>
            <a:normAutofit/>
          </a:bodyPr>
          <a:lstStyle/>
          <a:p>
            <a:r>
              <a:rPr lang="cs-CZ" sz="2400" dirty="0"/>
              <a:t>Nespokojenost se způsobem, formou a obsahem rozhodnutí vlády o navýšení platů na rok 2022</a:t>
            </a:r>
          </a:p>
        </p:txBody>
      </p:sp>
    </p:spTree>
    <p:extLst>
      <p:ext uri="{BB962C8B-B14F-4D97-AF65-F5344CB8AC3E}">
        <p14:creationId xmlns:p14="http://schemas.microsoft.com/office/powerpoint/2010/main" val="10441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150894"/>
            <a:ext cx="9848850" cy="1325563"/>
          </a:xfrm>
        </p:spPr>
        <p:txBody>
          <a:bodyPr>
            <a:normAutofit/>
          </a:bodyPr>
          <a:lstStyle/>
          <a:p>
            <a:r>
              <a:rPr lang="cs-CZ" sz="2400" dirty="0"/>
              <a:t>17</a:t>
            </a:r>
            <a:r>
              <a:rPr lang="cs-CZ" sz="2400" b="1" dirty="0"/>
              <a:t>. ledna 2022 - Stávková pohotovost v NEXEN </a:t>
            </a:r>
            <a:r>
              <a:rPr lang="cs-CZ" sz="2400" b="1" dirty="0" err="1"/>
              <a:t>Tire</a:t>
            </a:r>
            <a:r>
              <a:rPr lang="cs-CZ" sz="2400" b="1" dirty="0"/>
              <a:t> Europa</a:t>
            </a:r>
            <a:endParaRPr lang="cs-CZ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9A7563E-3115-4107-BA21-D1F9EF765BD6}"/>
              </a:ext>
            </a:extLst>
          </p:cNvPr>
          <p:cNvSpPr txBox="1"/>
          <p:nvPr/>
        </p:nvSpPr>
        <p:spPr>
          <a:xfrm>
            <a:off x="7547858" y="3026842"/>
            <a:ext cx="3706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j-lt"/>
              </a:rPr>
              <a:t>ČMKOS podporuje požadavky odborářů, kteří vstoupili do stávkové pohotovosti.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724282A-14F2-4090-8124-1C656D0A5B55}"/>
              </a:ext>
            </a:extLst>
          </p:cNvPr>
          <p:cNvSpPr txBox="1"/>
          <p:nvPr/>
        </p:nvSpPr>
        <p:spPr>
          <a:xfrm>
            <a:off x="371918" y="1541418"/>
            <a:ext cx="7100036" cy="440120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cs-CZ" sz="2000" dirty="0"/>
              <a:t>Zaměstnance firmy </a:t>
            </a:r>
            <a:r>
              <a:rPr lang="cs-CZ" sz="2000" dirty="0" err="1"/>
              <a:t>Nexen</a:t>
            </a:r>
            <a:r>
              <a:rPr lang="cs-CZ" sz="2000" dirty="0"/>
              <a:t> </a:t>
            </a:r>
            <a:r>
              <a:rPr lang="cs-CZ" sz="2000" dirty="0" err="1"/>
              <a:t>Tire</a:t>
            </a:r>
            <a:r>
              <a:rPr lang="cs-CZ" sz="2000" dirty="0"/>
              <a:t> </a:t>
            </a:r>
            <a:r>
              <a:rPr lang="cs-CZ" sz="2000" dirty="0" err="1"/>
              <a:t>Europe</a:t>
            </a:r>
            <a:r>
              <a:rPr lang="cs-CZ" sz="2000" dirty="0"/>
              <a:t> pobuřuje postoj korejských vlastníků ke kolektivnímu vyjednávání. Neúspěšné jednání s vedením firmy vyústilo až k vyhlášení stávkové pohotovosti, které učinil Výbor Základní organizace OS KOVO NEXEN TIRE 17. 1. 2022. Mezi hlavní důvody vyhlášení stávkové pohotovosti patří rozdílná stanoviska sociálních partnerů k jednotlivým bodům kolektivní smlouvy, nepřiměřené protahování jednání o podobě kolektivní smlouvy, které bylo zahájeno již 17. 4. 2019, výmluvy vedení na překládání textu, špatná komunikace s vedením firmy v Soulu, údajná nedostupnost českých právníků a také odmítnutí korejského vedení základních norem a zákonů České republiky. </a:t>
            </a:r>
          </a:p>
          <a:p>
            <a:r>
              <a:rPr lang="cs-CZ" sz="2000" dirty="0"/>
              <a:t>Zdroj: </a:t>
            </a:r>
            <a:r>
              <a:rPr lang="cs-CZ" sz="2000" dirty="0">
                <a:hlinkClick r:id="rId2"/>
              </a:rPr>
              <a:t>www.oskovo.cz</a:t>
            </a:r>
            <a:r>
              <a:rPr lang="cs-CZ" sz="2000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5BAB83-6F10-41A5-A6AA-54886FCD2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89" y="978211"/>
            <a:ext cx="1034729" cy="11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42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700" b="1" dirty="0"/>
              <a:t>20. ledna 2022 - Stávková pohotovost v ARRIVA autobusy a.s. </a:t>
            </a:r>
            <a:br>
              <a:rPr lang="cs-CZ" b="1" dirty="0"/>
            </a:b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9A7563E-3115-4107-BA21-D1F9EF765BD6}"/>
              </a:ext>
            </a:extLst>
          </p:cNvPr>
          <p:cNvSpPr txBox="1"/>
          <p:nvPr/>
        </p:nvSpPr>
        <p:spPr>
          <a:xfrm>
            <a:off x="7547858" y="3026842"/>
            <a:ext cx="3706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j-lt"/>
              </a:rPr>
              <a:t>ČMKOS podporuje požadavky odborářů, kteří vstoupili do stávkové pohotovosti.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A170324-B392-46DE-8278-AB4079567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14" y="1026113"/>
            <a:ext cx="6231860" cy="56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1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D673F94-E42B-4AD5-A2E7-72B346505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6" y="1321980"/>
            <a:ext cx="769838" cy="35539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88A562-B2CF-4782-8046-4210B05A8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08996" y="1321988"/>
            <a:ext cx="769836" cy="355389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EE39F7-7D0E-4608-BBBA-DC14877C3784}"/>
              </a:ext>
            </a:extLst>
          </p:cNvPr>
          <p:cNvSpPr txBox="1"/>
          <p:nvPr/>
        </p:nvSpPr>
        <p:spPr>
          <a:xfrm>
            <a:off x="3306489" y="1495409"/>
            <a:ext cx="49808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Ekonomika</a:t>
            </a:r>
          </a:p>
          <a:p>
            <a:r>
              <a:rPr lang="cs-CZ" sz="4800" dirty="0"/>
              <a:t>Inflace</a:t>
            </a:r>
          </a:p>
          <a:p>
            <a:r>
              <a:rPr lang="cs-CZ" sz="4800" dirty="0"/>
              <a:t>Nezaměstnanost </a:t>
            </a:r>
          </a:p>
          <a:p>
            <a:r>
              <a:rPr lang="cs-CZ" sz="4800" dirty="0"/>
              <a:t>Mzdy …</a:t>
            </a:r>
          </a:p>
        </p:txBody>
      </p:sp>
    </p:spTree>
    <p:extLst>
      <p:ext uri="{BB962C8B-B14F-4D97-AF65-F5344CB8AC3E}">
        <p14:creationId xmlns:p14="http://schemas.microsoft.com/office/powerpoint/2010/main" val="1762657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/>
              <a:t>8. února 2022 </a:t>
            </a:r>
            <a:r>
              <a:rPr lang="cs-CZ" sz="2400" b="1" dirty="0"/>
              <a:t>- </a:t>
            </a:r>
            <a:r>
              <a:rPr lang="cs-CZ" sz="2400" dirty="0"/>
              <a:t>S</a:t>
            </a:r>
            <a:r>
              <a:rPr lang="pt-BR" sz="2400" b="1" dirty="0"/>
              <a:t>távkovou pohotovost OS </a:t>
            </a:r>
            <a:r>
              <a:rPr lang="cs-CZ" sz="2400" b="1" dirty="0"/>
              <a:t>ZSP </a:t>
            </a:r>
            <a:r>
              <a:rPr lang="pt-BR" sz="2400" b="1" dirty="0"/>
              <a:t>na protest proti záměru vlády </a:t>
            </a:r>
            <a:r>
              <a:rPr lang="cs-CZ" sz="2400" b="1" dirty="0"/>
              <a:t>snížit finanční prostředky na zajištění zdravotnictví a dalších veřejných služeb a veřejné správy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5937AD-4814-4DAF-8ACC-305277B59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9" y="3688952"/>
            <a:ext cx="5773782" cy="22729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B44E12-7A2F-422B-A58C-0DAB29A21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9" y="2372812"/>
            <a:ext cx="5773782" cy="131614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35CF0C9-1361-4106-A89F-616185F2E3FC}"/>
              </a:ext>
            </a:extLst>
          </p:cNvPr>
          <p:cNvSpPr txBox="1"/>
          <p:nvPr/>
        </p:nvSpPr>
        <p:spPr>
          <a:xfrm>
            <a:off x="6386432" y="2484013"/>
            <a:ext cx="531962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Na základě vyhodnocení aktuální situace ve zdravotnictví, v sociálních službách a dalších veřejných službách vyhlásila výkonná rada Odborového svazu zdravotnictví a sociální péče ČR, která je nejvyšším orgánem OS mezi sjezdy, v úterý 8. února 2022 stávkovou pohotovost OS na protest proti záměru vlády snížit finanční prostředky na zajištění zdravotnictví a dalších veřejných služeb a veřejné správy. </a:t>
            </a:r>
          </a:p>
          <a:p>
            <a:r>
              <a:rPr lang="cs-CZ" sz="2000" dirty="0"/>
              <a:t>Zdroj: </a:t>
            </a:r>
            <a:r>
              <a:rPr lang="cs-CZ" sz="2000" dirty="0">
                <a:hlinkClick r:id="rId4"/>
              </a:rPr>
              <a:t>www.zdravotnickeodbory.cz</a:t>
            </a:r>
            <a:r>
              <a:rPr lang="cs-CZ" sz="2000" dirty="0"/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BAFE3DE-12D7-4DEB-A027-CF5E6AB017DC}"/>
              </a:ext>
            </a:extLst>
          </p:cNvPr>
          <p:cNvSpPr txBox="1"/>
          <p:nvPr/>
        </p:nvSpPr>
        <p:spPr>
          <a:xfrm>
            <a:off x="1658065" y="6292820"/>
            <a:ext cx="9293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+mj-lt"/>
              </a:rPr>
              <a:t>ČMKOS podporuje požadavky odborářů, kteří vstoupili do stávkové pohotovosti.</a:t>
            </a:r>
          </a:p>
        </p:txBody>
      </p:sp>
    </p:spTree>
    <p:extLst>
      <p:ext uri="{BB962C8B-B14F-4D97-AF65-F5344CB8AC3E}">
        <p14:creationId xmlns:p14="http://schemas.microsoft.com/office/powerpoint/2010/main" val="3147619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0E6F384-4A6B-4894-974C-894A3233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71" y="0"/>
            <a:ext cx="9848850" cy="1325563"/>
          </a:xfrm>
        </p:spPr>
        <p:txBody>
          <a:bodyPr>
            <a:normAutofit/>
          </a:bodyPr>
          <a:lstStyle/>
          <a:p>
            <a:r>
              <a:rPr lang="cs-CZ" sz="2400" dirty="0"/>
              <a:t>Náklady na zdravotnictví 2019-2020 (v procentech HDP)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C82BA5-E2AC-4ED1-9877-02441194D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57"/>
          <a:stretch/>
        </p:blipFill>
        <p:spPr>
          <a:xfrm>
            <a:off x="298421" y="936605"/>
            <a:ext cx="5797579" cy="465037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A4E0FEB-7680-46CE-A123-A990C0DEA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8"/>
          <a:stretch/>
        </p:blipFill>
        <p:spPr>
          <a:xfrm>
            <a:off x="5905193" y="2297439"/>
            <a:ext cx="6139570" cy="4378668"/>
          </a:xfrm>
          <a:prstGeom prst="rect">
            <a:avLst/>
          </a:prstGeom>
        </p:spPr>
      </p:pic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DDA29B2D-315F-46E0-B522-7A9F951DEFA3}"/>
              </a:ext>
            </a:extLst>
          </p:cNvPr>
          <p:cNvSpPr/>
          <p:nvPr/>
        </p:nvSpPr>
        <p:spPr>
          <a:xfrm rot="10800000">
            <a:off x="9857620" y="3261795"/>
            <a:ext cx="956201" cy="3344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631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D673F94-E42B-4AD5-A2E7-72B346505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6" y="1321980"/>
            <a:ext cx="769838" cy="35539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88A562-B2CF-4782-8046-4210B05A8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08996" y="1321988"/>
            <a:ext cx="769836" cy="355389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EE39F7-7D0E-4608-BBBA-DC14877C3784}"/>
              </a:ext>
            </a:extLst>
          </p:cNvPr>
          <p:cNvSpPr txBox="1"/>
          <p:nvPr/>
        </p:nvSpPr>
        <p:spPr>
          <a:xfrm>
            <a:off x="2595683" y="2314103"/>
            <a:ext cx="70006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Další aktivity k obhajobě </a:t>
            </a:r>
          </a:p>
          <a:p>
            <a:r>
              <a:rPr lang="cs-CZ" sz="4800" dirty="0"/>
              <a:t>práv zaměstnanců</a:t>
            </a:r>
          </a:p>
        </p:txBody>
      </p:sp>
    </p:spTree>
    <p:extLst>
      <p:ext uri="{BB962C8B-B14F-4D97-AF65-F5344CB8AC3E}">
        <p14:creationId xmlns:p14="http://schemas.microsoft.com/office/powerpoint/2010/main" val="3464560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1">
            <a:extLst>
              <a:ext uri="{FF2B5EF4-FFF2-40B4-BE49-F238E27FC236}">
                <a16:creationId xmlns:a16="http://schemas.microsoft.com/office/drawing/2014/main" id="{252FA83A-44EB-4A18-B78F-60A4E03E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603" y="5959419"/>
            <a:ext cx="4211853" cy="1325563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Cena za kWh je v paritě kupní síly nejvyšší v EU právě v ČR!</a:t>
            </a:r>
            <a:br>
              <a:rPr lang="cs-CZ" b="1" dirty="0"/>
            </a:b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5E2A70-DD5A-47EF-BAFA-52978D0E6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3" y="147783"/>
            <a:ext cx="6782228" cy="656243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69C8F1-5DC1-40E7-A92C-F6640F31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958" y="3493152"/>
            <a:ext cx="6867579" cy="194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81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vizitka, snímek obrazovky&#10;&#10;Popis byl vytvořen automaticky">
            <a:extLst>
              <a:ext uri="{FF2B5EF4-FFF2-40B4-BE49-F238E27FC236}">
                <a16:creationId xmlns:a16="http://schemas.microsoft.com/office/drawing/2014/main" id="{C5A6436C-D31D-4398-BA33-00B068A98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1" y="1217459"/>
            <a:ext cx="10216279" cy="4674115"/>
          </a:xfrm>
          <a:prstGeom prst="rect">
            <a:avLst/>
          </a:prstGeom>
        </p:spPr>
      </p:pic>
      <p:sp>
        <p:nvSpPr>
          <p:cNvPr id="7" name="Nadpis 11">
            <a:extLst>
              <a:ext uri="{FF2B5EF4-FFF2-40B4-BE49-F238E27FC236}">
                <a16:creationId xmlns:a16="http://schemas.microsoft.com/office/drawing/2014/main" id="{252FA83A-44EB-4A18-B78F-60A4E03E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17" y="401701"/>
            <a:ext cx="9848850" cy="1325563"/>
          </a:xfrm>
        </p:spPr>
        <p:txBody>
          <a:bodyPr>
            <a:normAutofit/>
          </a:bodyPr>
          <a:lstStyle/>
          <a:p>
            <a:r>
              <a:rPr lang="cs-CZ" sz="2400" b="1" dirty="0"/>
              <a:t>Stanovisko ČMKOS k Programovému prohlášení vlády </a:t>
            </a:r>
            <a:br>
              <a:rPr lang="cs-CZ" b="1" dirty="0"/>
            </a:b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CE251DA-875D-4294-94AD-2F5C71998212}"/>
              </a:ext>
            </a:extLst>
          </p:cNvPr>
          <p:cNvSpPr txBox="1"/>
          <p:nvPr/>
        </p:nvSpPr>
        <p:spPr>
          <a:xfrm>
            <a:off x="268833" y="5999925"/>
            <a:ext cx="10136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Celé stanovisko ČMKOS zveřejněno zde: </a:t>
            </a:r>
          </a:p>
          <a:p>
            <a:r>
              <a:rPr lang="cs-CZ" dirty="0"/>
              <a:t>https://www.cmkos.cz/cs/obsah/219/stanovisko-cmkos-k-programovemu-prohlaseni-vlady/329745</a:t>
            </a:r>
          </a:p>
        </p:txBody>
      </p:sp>
    </p:spTree>
    <p:extLst>
      <p:ext uri="{BB962C8B-B14F-4D97-AF65-F5344CB8AC3E}">
        <p14:creationId xmlns:p14="http://schemas.microsoft.com/office/powerpoint/2010/main" val="4119135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1">
            <a:extLst>
              <a:ext uri="{FF2B5EF4-FFF2-40B4-BE49-F238E27FC236}">
                <a16:creationId xmlns:a16="http://schemas.microsoft.com/office/drawing/2014/main" id="{FCEBA5C4-1AA9-4FA3-B02D-48363DFF54FE}"/>
              </a:ext>
            </a:extLst>
          </p:cNvPr>
          <p:cNvSpPr txBox="1">
            <a:spLocks/>
          </p:cNvSpPr>
          <p:nvPr/>
        </p:nvSpPr>
        <p:spPr>
          <a:xfrm>
            <a:off x="439845" y="56841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4. leden 2022 - První jednání s představiteli vlády České republiky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FDEE4C-2C04-4B99-B287-E05A22BB9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8" b="17467"/>
          <a:stretch/>
        </p:blipFill>
        <p:spPr>
          <a:xfrm>
            <a:off x="960991" y="1115922"/>
            <a:ext cx="9013807" cy="35165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7855A8-CD25-4420-B27A-15653C802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17" y="4786780"/>
            <a:ext cx="10988475" cy="177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05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1">
            <a:extLst>
              <a:ext uri="{FF2B5EF4-FFF2-40B4-BE49-F238E27FC236}">
                <a16:creationId xmlns:a16="http://schemas.microsoft.com/office/drawing/2014/main" id="{FCEBA5C4-1AA9-4FA3-B02D-48363DFF54FE}"/>
              </a:ext>
            </a:extLst>
          </p:cNvPr>
          <p:cNvSpPr txBox="1">
            <a:spLocks/>
          </p:cNvSpPr>
          <p:nvPr/>
        </p:nvSpPr>
        <p:spPr>
          <a:xfrm>
            <a:off x="523448" y="0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Setkání s novým velvyslancem SRN v ČR Andreasem </a:t>
            </a:r>
            <a:r>
              <a:rPr lang="cs-CZ" sz="2400" b="1" dirty="0" err="1"/>
              <a:t>Künnem</a:t>
            </a:r>
            <a:endParaRPr lang="cs-CZ" sz="2400" b="1" dirty="0"/>
          </a:p>
          <a:p>
            <a:endParaRPr lang="cs-CZ" dirty="0"/>
          </a:p>
        </p:txBody>
      </p:sp>
      <p:pic>
        <p:nvPicPr>
          <p:cNvPr id="3" name="Obrázek 2" descr="Obsah obrázku osoba, oblek, oblečení, muž&#10;&#10;Popis byl vytvořen automaticky">
            <a:extLst>
              <a:ext uri="{FF2B5EF4-FFF2-40B4-BE49-F238E27FC236}">
                <a16:creationId xmlns:a16="http://schemas.microsoft.com/office/drawing/2014/main" id="{850344F5-9C96-4B12-AF41-5D42AC8DC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6" y="942304"/>
            <a:ext cx="6847965" cy="533570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4DEDF5B-53BF-4E23-8277-0BB992D95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909" y="4854085"/>
            <a:ext cx="7975310" cy="18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15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1">
            <a:extLst>
              <a:ext uri="{FF2B5EF4-FFF2-40B4-BE49-F238E27FC236}">
                <a16:creationId xmlns:a16="http://schemas.microsoft.com/office/drawing/2014/main" id="{FCEBA5C4-1AA9-4FA3-B02D-48363DFF54FE}"/>
              </a:ext>
            </a:extLst>
          </p:cNvPr>
          <p:cNvSpPr txBox="1">
            <a:spLocks/>
          </p:cNvSpPr>
          <p:nvPr/>
        </p:nvSpPr>
        <p:spPr>
          <a:xfrm>
            <a:off x="377143" y="135218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18. leden 2022 - První jednání tripartity s novou vládou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84C50A4-43B2-418D-9539-D821FDA5E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/>
          <a:stretch/>
        </p:blipFill>
        <p:spPr>
          <a:xfrm>
            <a:off x="126165" y="1124167"/>
            <a:ext cx="10459974" cy="40767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6FDC8ED-6676-4CFE-ACE4-620FD58E5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35" y="5586866"/>
            <a:ext cx="6123867" cy="1205899"/>
          </a:xfrm>
          <a:prstGeom prst="rect">
            <a:avLst/>
          </a:prstGeom>
        </p:spPr>
      </p:pic>
      <p:pic>
        <p:nvPicPr>
          <p:cNvPr id="8" name="Obrázek 7" descr="Obsah obrázku stůl, jídelní stůl&#10;&#10;Popis byl vytvořen automaticky">
            <a:extLst>
              <a:ext uri="{FF2B5EF4-FFF2-40B4-BE49-F238E27FC236}">
                <a16:creationId xmlns:a16="http://schemas.microsoft.com/office/drawing/2014/main" id="{DB7CAC9C-4AEC-441F-B6F9-D982D70BD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34" y="3930838"/>
            <a:ext cx="5049883" cy="28442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7BFC6E5-7C00-4C12-BA55-D579AD549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34" y="4522448"/>
            <a:ext cx="6123867" cy="9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86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1">
            <a:extLst>
              <a:ext uri="{FF2B5EF4-FFF2-40B4-BE49-F238E27FC236}">
                <a16:creationId xmlns:a16="http://schemas.microsoft.com/office/drawing/2014/main" id="{FCEBA5C4-1AA9-4FA3-B02D-48363DFF54FE}"/>
              </a:ext>
            </a:extLst>
          </p:cNvPr>
          <p:cNvSpPr txBox="1">
            <a:spLocks/>
          </p:cNvSpPr>
          <p:nvPr/>
        </p:nvSpPr>
        <p:spPr>
          <a:xfrm>
            <a:off x="330117" y="401701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28. leden 2022 – Jednání s ministrem vnitra V. Rakušanem a předsedy odborů v rámci rezortu vnitra</a:t>
            </a:r>
            <a:endParaRPr lang="cs-CZ" dirty="0"/>
          </a:p>
        </p:txBody>
      </p:sp>
      <p:pic>
        <p:nvPicPr>
          <p:cNvPr id="3" name="Obrázek 2" descr="Obsah obrázku text, osoba&#10;&#10;Popis byl vytvořen automaticky">
            <a:extLst>
              <a:ext uri="{FF2B5EF4-FFF2-40B4-BE49-F238E27FC236}">
                <a16:creationId xmlns:a16="http://schemas.microsoft.com/office/drawing/2014/main" id="{58861560-8B2A-4961-A313-9B03D1065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7" y="1727264"/>
            <a:ext cx="6510963" cy="36624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BA2ED9-0C26-494B-87F1-286FD4C44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39" y="4052600"/>
            <a:ext cx="5795753" cy="26626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BFB923-944A-46D8-9977-5BBA9FC97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72" y="1755581"/>
            <a:ext cx="2099637" cy="209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01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1">
            <a:extLst>
              <a:ext uri="{FF2B5EF4-FFF2-40B4-BE49-F238E27FC236}">
                <a16:creationId xmlns:a16="http://schemas.microsoft.com/office/drawing/2014/main" id="{FCEBA5C4-1AA9-4FA3-B02D-48363DFF54FE}"/>
              </a:ext>
            </a:extLst>
          </p:cNvPr>
          <p:cNvSpPr txBox="1">
            <a:spLocks/>
          </p:cNvSpPr>
          <p:nvPr/>
        </p:nvSpPr>
        <p:spPr>
          <a:xfrm>
            <a:off x="518222" y="12073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9. února 2022 - Tripartita k návrhu státního rozpočtu na rok 2022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CDD8E6E-FBB5-424E-BAF5-0EB09D449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" y="2194559"/>
            <a:ext cx="8022692" cy="4509208"/>
          </a:xfrm>
          <a:prstGeom prst="rect">
            <a:avLst/>
          </a:prstGeom>
        </p:spPr>
      </p:pic>
      <p:pic>
        <p:nvPicPr>
          <p:cNvPr id="6" name="Obrázek 5" descr="Obsah obrázku osoba&#10;&#10;Popis byl vytvořen automaticky">
            <a:extLst>
              <a:ext uri="{FF2B5EF4-FFF2-40B4-BE49-F238E27FC236}">
                <a16:creationId xmlns:a16="http://schemas.microsoft.com/office/drawing/2014/main" id="{33E7DD69-C144-45D3-9DF7-4CA1F4E66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625" y="4176328"/>
            <a:ext cx="3643021" cy="2051878"/>
          </a:xfrm>
          <a:prstGeom prst="rect">
            <a:avLst/>
          </a:prstGeom>
        </p:spPr>
      </p:pic>
      <p:pic>
        <p:nvPicPr>
          <p:cNvPr id="8" name="Obrázek 7" descr="Obsah obrázku stůl, interiér, přeplněné&#10;&#10;Popis byl vytvořen automaticky">
            <a:extLst>
              <a:ext uri="{FF2B5EF4-FFF2-40B4-BE49-F238E27FC236}">
                <a16:creationId xmlns:a16="http://schemas.microsoft.com/office/drawing/2014/main" id="{2636C7BF-7BD4-48D6-8BA0-FC65F72E8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625" y="1958337"/>
            <a:ext cx="3647783" cy="20518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690B688-20D7-40F3-91AE-BF88264BD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28" y="1177241"/>
            <a:ext cx="8022692" cy="136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13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45" y="518690"/>
            <a:ext cx="9848850" cy="605264"/>
          </a:xfrm>
        </p:spPr>
        <p:txBody>
          <a:bodyPr>
            <a:normAutofit/>
          </a:bodyPr>
          <a:lstStyle/>
          <a:p>
            <a:r>
              <a:rPr lang="cs-CZ" sz="2400" dirty="0"/>
              <a:t>Výhled ČNB z lednové </a:t>
            </a:r>
            <a:r>
              <a:rPr lang="cs-CZ" sz="2400" i="0" u="none" strike="noStrike" baseline="0" dirty="0">
                <a:latin typeface="ArialMT"/>
              </a:rPr>
              <a:t>Zpráva o měnové politice</a:t>
            </a:r>
            <a:r>
              <a:rPr lang="cs-CZ" sz="2400" dirty="0"/>
              <a:t> </a:t>
            </a:r>
            <a:endParaRPr lang="cs-CZ" sz="2400" b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6926BAF-BC91-44B9-BE7B-13664D7F2BA9}"/>
              </a:ext>
            </a:extLst>
          </p:cNvPr>
          <p:cNvSpPr txBox="1"/>
          <p:nvPr/>
        </p:nvSpPr>
        <p:spPr>
          <a:xfrm>
            <a:off x="7559428" y="4357669"/>
            <a:ext cx="42807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000" b="1" i="0" u="none" strike="noStrike" baseline="0" dirty="0">
                <a:latin typeface="Arial-BoldMT"/>
              </a:rPr>
              <a:t>Domácí ekonomická aktivita letos vzroste o 3 %,</a:t>
            </a:r>
            <a:r>
              <a:rPr lang="cs-CZ" sz="2000" b="1" i="0" u="none" strike="noStrike" baseline="0" dirty="0">
                <a:latin typeface="Arial-BoldMT"/>
              </a:rPr>
              <a:t> v příštím roce její růst zrychlí</a:t>
            </a:r>
          </a:p>
          <a:p>
            <a:pPr algn="l"/>
            <a:endParaRPr lang="cs-CZ" sz="2000" b="0" i="0" u="none" strike="noStrike" baseline="0" dirty="0">
              <a:latin typeface="ArialMT"/>
            </a:endParaRPr>
          </a:p>
          <a:p>
            <a:pPr algn="l"/>
            <a:r>
              <a:rPr lang="cs-CZ" sz="2000" b="0" i="0" u="none" strike="noStrike" baseline="0" dirty="0">
                <a:latin typeface="ArialMT"/>
              </a:rPr>
              <a:t>meziroční změny v % (není-li uvedeno jinak), v závorkách změny oproti minulé prognóze v p. b.</a:t>
            </a:r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2372CA1-9229-4A3F-AC7D-CBF0010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90" y="1171948"/>
            <a:ext cx="6587031" cy="54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2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96A92D7D-7C49-4DE2-8C72-12FFCF571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0"/>
          <a:stretch/>
        </p:blipFill>
        <p:spPr>
          <a:xfrm>
            <a:off x="215102" y="377516"/>
            <a:ext cx="6678986" cy="6102968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596B513-3CAF-47B1-9827-AD471B5D7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b="66552"/>
          <a:stretch/>
        </p:blipFill>
        <p:spPr>
          <a:xfrm>
            <a:off x="7002561" y="2262486"/>
            <a:ext cx="4937760" cy="16354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A10341B-72C3-4C26-A725-9E2FBDB2F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27" y="4915131"/>
            <a:ext cx="5504514" cy="106765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15298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D673F94-E42B-4AD5-A2E7-72B346505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6" y="1321980"/>
            <a:ext cx="769838" cy="35539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88A562-B2CF-4782-8046-4210B05A8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08996" y="1321988"/>
            <a:ext cx="769836" cy="355389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EE39F7-7D0E-4608-BBBA-DC14877C3784}"/>
              </a:ext>
            </a:extLst>
          </p:cNvPr>
          <p:cNvSpPr txBox="1"/>
          <p:nvPr/>
        </p:nvSpPr>
        <p:spPr>
          <a:xfrm>
            <a:off x="3040516" y="2350679"/>
            <a:ext cx="61109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Úspěchy odborových </a:t>
            </a:r>
          </a:p>
          <a:p>
            <a:r>
              <a:rPr lang="cs-CZ" sz="4800" dirty="0"/>
              <a:t>svazů v roce 2021</a:t>
            </a:r>
          </a:p>
        </p:txBody>
      </p:sp>
    </p:spTree>
    <p:extLst>
      <p:ext uri="{BB962C8B-B14F-4D97-AF65-F5344CB8AC3E}">
        <p14:creationId xmlns:p14="http://schemas.microsoft.com/office/powerpoint/2010/main" val="3910651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915D4F0-C4F8-4C63-8CAB-AEC3D3882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r="-1" b="-1"/>
          <a:stretch/>
        </p:blipFill>
        <p:spPr>
          <a:xfrm>
            <a:off x="2" y="10"/>
            <a:ext cx="12191271" cy="6857989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0534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66B70659-8DEA-44DD-9F2B-A4CB9B628902}"/>
              </a:ext>
            </a:extLst>
          </p:cNvPr>
          <p:cNvSpPr/>
          <p:nvPr/>
        </p:nvSpPr>
        <p:spPr>
          <a:xfrm>
            <a:off x="10398034" y="219456"/>
            <a:ext cx="1489166" cy="2178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E07716B2-EC06-48DB-A715-B356B70D1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6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66B70659-8DEA-44DD-9F2B-A4CB9B628902}"/>
              </a:ext>
            </a:extLst>
          </p:cNvPr>
          <p:cNvSpPr/>
          <p:nvPr/>
        </p:nvSpPr>
        <p:spPr>
          <a:xfrm>
            <a:off x="10398034" y="219456"/>
            <a:ext cx="1489166" cy="2178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AB4947-F07F-438E-83E9-A73E3FB23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04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923635F-E5ED-42DF-889D-C2AE14C81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6B70659-8DEA-44DD-9F2B-A4CB9B628902}"/>
              </a:ext>
            </a:extLst>
          </p:cNvPr>
          <p:cNvSpPr/>
          <p:nvPr/>
        </p:nvSpPr>
        <p:spPr>
          <a:xfrm>
            <a:off x="10398034" y="219456"/>
            <a:ext cx="1489166" cy="2178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275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66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2E4DEDB-7DF5-4BB3-9417-A558D21E8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1076379"/>
            <a:ext cx="8075311" cy="547715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147AFBD-D75A-4690-B7BC-93F2BAD8B32A}"/>
              </a:ext>
            </a:extLst>
          </p:cNvPr>
          <p:cNvSpPr txBox="1"/>
          <p:nvPr/>
        </p:nvSpPr>
        <p:spPr>
          <a:xfrm>
            <a:off x="643999" y="251347"/>
            <a:ext cx="93987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dirty="0">
                <a:latin typeface="+mj-lt"/>
              </a:rPr>
              <a:t>Č</a:t>
            </a:r>
            <a:r>
              <a:rPr lang="cs-CZ" sz="2400" b="1" i="0" u="none" strike="noStrike" baseline="0" dirty="0">
                <a:latin typeface="+mj-lt"/>
              </a:rPr>
              <a:t>lenění nákladů průmyslových firem za rok 2019, podíly v %</a:t>
            </a:r>
          </a:p>
          <a:p>
            <a:pPr algn="l"/>
            <a:r>
              <a:rPr lang="cs-CZ" sz="1600" b="0" i="0" u="none" strike="noStrike" baseline="0" dirty="0">
                <a:latin typeface="+mj-lt"/>
              </a:rPr>
              <a:t>pramen </a:t>
            </a:r>
            <a:r>
              <a:rPr lang="cs-CZ" sz="1600" b="0" i="0" u="none" strike="noStrike" baseline="0" dirty="0" err="1">
                <a:latin typeface="+mj-lt"/>
              </a:rPr>
              <a:t>Eurostat</a:t>
            </a:r>
            <a:endParaRPr lang="cs-CZ" sz="1600" dirty="0">
              <a:latin typeface="+mj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63AAC1B-33CD-4A45-96E3-4F28BFC4A94F}"/>
              </a:ext>
            </a:extLst>
          </p:cNvPr>
          <p:cNvSpPr txBox="1"/>
          <p:nvPr/>
        </p:nvSpPr>
        <p:spPr>
          <a:xfrm>
            <a:off x="8982021" y="3814958"/>
            <a:ext cx="31716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i="0" u="none" strike="noStrike" baseline="0" dirty="0">
                <a:latin typeface="+mj-lt"/>
              </a:rPr>
              <a:t>Náklady průmyslových firem jsou ovlivňovány</a:t>
            </a:r>
          </a:p>
          <a:p>
            <a:pPr algn="l"/>
            <a:r>
              <a:rPr lang="pl-PL" sz="2000" i="0" u="none" strike="noStrike" baseline="0" dirty="0">
                <a:latin typeface="+mj-lt"/>
              </a:rPr>
              <a:t>hlavně výdaji na meziprodukci a náhradami</a:t>
            </a:r>
          </a:p>
          <a:p>
            <a:pPr algn="l"/>
            <a:r>
              <a:rPr lang="cs-CZ" sz="2000" i="0" u="none" strike="noStrike" baseline="0" dirty="0">
                <a:latin typeface="+mj-lt"/>
              </a:rPr>
              <a:t>zaměstnancům, podíl energií je nízký a v ČR</a:t>
            </a:r>
          </a:p>
          <a:p>
            <a:pPr algn="l"/>
            <a:r>
              <a:rPr lang="cs-CZ" sz="2000" i="0" u="none" strike="noStrike" baseline="0" dirty="0">
                <a:latin typeface="+mj-lt"/>
              </a:rPr>
              <a:t>srovnatelný s ostatními zeměmi.</a:t>
            </a:r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8685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1E90F59-BB02-44C0-BCF3-208156047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94" y="1191334"/>
            <a:ext cx="8543524" cy="54916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0179FE4-49AF-47EC-AE37-C63C6668AC0E}"/>
              </a:ext>
            </a:extLst>
          </p:cNvPr>
          <p:cNvSpPr txBox="1"/>
          <p:nvPr/>
        </p:nvSpPr>
        <p:spPr>
          <a:xfrm>
            <a:off x="643999" y="251347"/>
            <a:ext cx="9398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dirty="0">
                <a:latin typeface="+mj-lt"/>
              </a:rPr>
              <a:t>Vývoj kurzu koruny k euru (ČNB)</a:t>
            </a:r>
            <a:endParaRPr lang="cs-CZ" sz="2400" b="1" i="0" u="none" strike="noStrike" baseline="0" dirty="0">
              <a:latin typeface="+mj-lt"/>
            </a:endParaRPr>
          </a:p>
          <a:p>
            <a:pPr algn="l"/>
            <a:r>
              <a:rPr lang="cs-CZ" sz="1800" b="0" i="0" u="none" strike="noStrike" baseline="0" dirty="0">
                <a:latin typeface="ArialMT"/>
              </a:rPr>
              <a:t>změna prognózy kurzu CZK/EUR, rozdíly v CZK – pravá osa</a:t>
            </a:r>
            <a:endParaRPr lang="cs-CZ" sz="1600" dirty="0"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0289F4E-4158-423C-A7E3-3DB3FD28B95C}"/>
              </a:ext>
            </a:extLst>
          </p:cNvPr>
          <p:cNvSpPr txBox="1"/>
          <p:nvPr/>
        </p:nvSpPr>
        <p:spPr>
          <a:xfrm>
            <a:off x="9353005" y="5051742"/>
            <a:ext cx="24349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i="0" u="none" strike="noStrike" baseline="0" dirty="0">
                <a:latin typeface="Arial-BoldMT"/>
              </a:rPr>
              <a:t>Kurz koruny posílí pod hladinu          24 CZK/EUR dříve</a:t>
            </a:r>
          </a:p>
          <a:p>
            <a:pPr algn="l"/>
            <a:r>
              <a:rPr lang="cs-CZ" sz="2000" i="0" u="none" strike="noStrike" baseline="0" dirty="0">
                <a:latin typeface="Arial-BoldMT"/>
              </a:rPr>
              <a:t>než v minulé prognóze.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91773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45" y="518690"/>
            <a:ext cx="9848850" cy="605264"/>
          </a:xfrm>
        </p:spPr>
        <p:txBody>
          <a:bodyPr>
            <a:normAutofit/>
          </a:bodyPr>
          <a:lstStyle/>
          <a:p>
            <a:r>
              <a:rPr lang="cs-CZ" sz="2400" dirty="0"/>
              <a:t>Vývoj HDP a jeho složek </a:t>
            </a:r>
            <a:r>
              <a:rPr lang="cs-CZ" sz="2400" b="0" dirty="0"/>
              <a:t>(dle predikce MF ČR)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6926BAF-BC91-44B9-BE7B-13664D7F2BA9}"/>
              </a:ext>
            </a:extLst>
          </p:cNvPr>
          <p:cNvSpPr txBox="1"/>
          <p:nvPr/>
        </p:nvSpPr>
        <p:spPr>
          <a:xfrm>
            <a:off x="9126971" y="4364250"/>
            <a:ext cx="29483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 u="none" strike="noStrike" baseline="0" dirty="0">
                <a:latin typeface="Calibri-Bold"/>
              </a:rPr>
              <a:t>Zisky firem porostou rychleji než nominální HDP</a:t>
            </a:r>
          </a:p>
          <a:p>
            <a:pPr algn="l"/>
            <a:r>
              <a:rPr lang="cs-CZ" sz="2400" b="0" i="1" u="none" strike="noStrike" baseline="0" dirty="0">
                <a:latin typeface="Calibri-Italic"/>
              </a:rPr>
              <a:t>meziroční růst nominálního HDP v %, příspěvky v p. b.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188E783-4E7D-4F8B-B3E1-8260C7BB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02" y="1123953"/>
            <a:ext cx="8352135" cy="54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61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45" y="518690"/>
            <a:ext cx="9848850" cy="605264"/>
          </a:xfrm>
        </p:spPr>
        <p:txBody>
          <a:bodyPr>
            <a:normAutofit/>
          </a:bodyPr>
          <a:lstStyle/>
          <a:p>
            <a:r>
              <a:rPr lang="cs-CZ" sz="2400" dirty="0"/>
              <a:t>Inflace 2022 </a:t>
            </a:r>
            <a:r>
              <a:rPr lang="cs-CZ" sz="2400" b="0" dirty="0"/>
              <a:t>(dle predikce MF ČR)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E34345-60B1-44A6-B69C-2749AA9E1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90" y="1123954"/>
            <a:ext cx="8380710" cy="553287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6926BAF-BC91-44B9-BE7B-13664D7F2BA9}"/>
              </a:ext>
            </a:extLst>
          </p:cNvPr>
          <p:cNvSpPr txBox="1"/>
          <p:nvPr/>
        </p:nvSpPr>
        <p:spPr>
          <a:xfrm>
            <a:off x="9038145" y="4625507"/>
            <a:ext cx="28986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1" i="0" u="none" strike="noStrike" baseline="0" dirty="0">
                <a:latin typeface="Calibri-Bold"/>
              </a:rPr>
              <a:t>Inflace i tento rok výrazně nad 2% cílem ČNB</a:t>
            </a:r>
          </a:p>
          <a:p>
            <a:pPr algn="l"/>
            <a:r>
              <a:rPr lang="cs-CZ" sz="1800" b="0" i="1" u="none" strike="noStrike" baseline="0" dirty="0">
                <a:latin typeface="Calibri-Italic"/>
              </a:rPr>
              <a:t>meziroční růst indexu spotřebitelských cen v %, příspěvky v p. b.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216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69" y="291863"/>
            <a:ext cx="9848850" cy="605264"/>
          </a:xfrm>
        </p:spPr>
        <p:txBody>
          <a:bodyPr>
            <a:normAutofit/>
          </a:bodyPr>
          <a:lstStyle/>
          <a:p>
            <a:r>
              <a:rPr lang="cs-CZ" sz="2400" b="1" i="0" u="none" strike="noStrike" baseline="0" dirty="0">
                <a:latin typeface="Arial-BoldMT"/>
              </a:rPr>
              <a:t>Struktura spotřebních výdajů </a:t>
            </a:r>
            <a:r>
              <a:rPr lang="cs-CZ" sz="2400" b="0" dirty="0"/>
              <a:t>(dle ČNB)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6926BAF-BC91-44B9-BE7B-13664D7F2BA9}"/>
              </a:ext>
            </a:extLst>
          </p:cNvPr>
          <p:cNvSpPr txBox="1"/>
          <p:nvPr/>
        </p:nvSpPr>
        <p:spPr>
          <a:xfrm>
            <a:off x="7566007" y="5738463"/>
            <a:ext cx="38422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i="0" u="none" strike="noStrike" baseline="0" dirty="0">
                <a:latin typeface="Arial-BoldMT"/>
              </a:rPr>
              <a:t>Struktura spotřebních výdajů     v posledních letech</a:t>
            </a:r>
          </a:p>
          <a:p>
            <a:pPr algn="l"/>
            <a:r>
              <a:rPr lang="cs-CZ" sz="2000" i="0" u="none" strike="noStrike" baseline="0" dirty="0">
                <a:latin typeface="Arial-BoldMT"/>
              </a:rPr>
              <a:t>zůstává takřka stabilní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6B0E38-9A1B-4D18-A98E-ADE9D202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97" y="975522"/>
            <a:ext cx="6569107" cy="563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75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5F0907C2-AB23-4D19-9F4C-10BD7ED6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45" y="518690"/>
            <a:ext cx="9848850" cy="605264"/>
          </a:xfrm>
        </p:spPr>
        <p:txBody>
          <a:bodyPr>
            <a:normAutofit/>
          </a:bodyPr>
          <a:lstStyle/>
          <a:p>
            <a:r>
              <a:rPr lang="cs-CZ" sz="2400" dirty="0"/>
              <a:t>Vývoj nezaměstnanosti </a:t>
            </a:r>
            <a:r>
              <a:rPr lang="cs-CZ" sz="2400" b="0" dirty="0"/>
              <a:t>(dle predikce MF ČR)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6926BAF-BC91-44B9-BE7B-13664D7F2BA9}"/>
              </a:ext>
            </a:extLst>
          </p:cNvPr>
          <p:cNvSpPr txBox="1"/>
          <p:nvPr/>
        </p:nvSpPr>
        <p:spPr>
          <a:xfrm>
            <a:off x="9038145" y="4406051"/>
            <a:ext cx="28986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 u="none" strike="noStrike" baseline="0" dirty="0">
                <a:latin typeface="Calibri-Bold"/>
              </a:rPr>
              <a:t>Nezaměstnanost by měla postupně klesat</a:t>
            </a:r>
          </a:p>
          <a:p>
            <a:pPr algn="l"/>
            <a:r>
              <a:rPr lang="cs-CZ" sz="2400" b="0" i="1" u="none" strike="noStrike" baseline="0" dirty="0">
                <a:latin typeface="Calibri-Italic"/>
              </a:rPr>
              <a:t>registrovaná nezaměstnanost, v tis. osob, sezónně očištěno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9F857F-7F11-48ED-A589-B32058579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91" y="1123953"/>
            <a:ext cx="8308965" cy="54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58981"/>
      </p:ext>
    </p:extLst>
  </p:cSld>
  <p:clrMapOvr>
    <a:masterClrMapping/>
  </p:clrMapOvr>
</p:sld>
</file>

<file path=ppt/theme/theme1.xml><?xml version="1.0" encoding="utf-8"?>
<a:theme xmlns:a="http://schemas.openxmlformats.org/drawingml/2006/main" name="Vln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BEF6C91B016540961C9E52C61FEE75" ma:contentTypeVersion="11" ma:contentTypeDescription="Vytvoří nový dokument" ma:contentTypeScope="" ma:versionID="87ded2b7496538d90e4c53beeaa4c70a">
  <xsd:schema xmlns:xsd="http://www.w3.org/2001/XMLSchema" xmlns:xs="http://www.w3.org/2001/XMLSchema" xmlns:p="http://schemas.microsoft.com/office/2006/metadata/properties" xmlns:ns2="27016228-92e0-42c0-b276-6bd3a238e031" targetNamespace="http://schemas.microsoft.com/office/2006/metadata/properties" ma:root="true" ma:fieldsID="fd151ee89c56591ba1f981d4af9f94a4" ns2:_="">
    <xsd:import namespace="27016228-92e0-42c0-b276-6bd3a238e0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016228-92e0-42c0-b276-6bd3a238e0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AF8976-9247-4079-8498-94F97706C2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CB4A65-5801-4244-A2E6-507E7B0F3523}"/>
</file>

<file path=customXml/itemProps3.xml><?xml version="1.0" encoding="utf-8"?>
<ds:datastoreItem xmlns:ds="http://schemas.openxmlformats.org/officeDocument/2006/customXml" ds:itemID="{93250F6F-8023-4A04-B885-01BAC65A2A1E}">
  <ds:schemaRefs>
    <ds:schemaRef ds:uri="http://schemas.microsoft.com/office/2006/metadata/properties"/>
    <ds:schemaRef ds:uri="http://schemas.microsoft.com/office/infopath/2007/PartnerControls"/>
    <ds:schemaRef ds:uri="672ea110-740f-4f3e-9fd6-378f142f854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600</TotalTime>
  <Words>798</Words>
  <Application>Microsoft Office PowerPoint</Application>
  <PresentationFormat>Širokoúhlá obrazovka</PresentationFormat>
  <Paragraphs>76</Paragraphs>
  <Slides>36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3" baseType="lpstr">
      <vt:lpstr>Calibri</vt:lpstr>
      <vt:lpstr>ArialMT</vt:lpstr>
      <vt:lpstr>Calibri-Bold</vt:lpstr>
      <vt:lpstr>Arial-BoldMT</vt:lpstr>
      <vt:lpstr>Arial</vt:lpstr>
      <vt:lpstr>Calibri-Italic</vt:lpstr>
      <vt:lpstr>Vlnky</vt:lpstr>
      <vt:lpstr>  Aktuální informace</vt:lpstr>
      <vt:lpstr>Prezentace aplikace PowerPoint</vt:lpstr>
      <vt:lpstr>Výhled ČNB z lednové Zpráva o měnové politice </vt:lpstr>
      <vt:lpstr>Prezentace aplikace PowerPoint</vt:lpstr>
      <vt:lpstr>Prezentace aplikace PowerPoint</vt:lpstr>
      <vt:lpstr>Vývoj HDP a jeho složek (dle predikce MF ČR)</vt:lpstr>
      <vt:lpstr>Inflace 2022 (dle predikce MF ČR)</vt:lpstr>
      <vt:lpstr>Struktura spotřebních výdajů (dle ČNB)</vt:lpstr>
      <vt:lpstr>Vývoj nezaměstnanosti (dle predikce MF ČR)</vt:lpstr>
      <vt:lpstr>Mzdy (dle predikce MF ČR)</vt:lpstr>
      <vt:lpstr>Mzdy (dle predikce ČNB)</vt:lpstr>
      <vt:lpstr>Průměrný výdělek           v paritě kupní síly</vt:lpstr>
      <vt:lpstr>HDP                   na obyvatele           v paritě kupní síly</vt:lpstr>
      <vt:lpstr>Minimální mzda v EU k 1. lednu 2022  (nominálně)</vt:lpstr>
      <vt:lpstr>Minimální mzda v EU k 1. lednu 2022  (v paritě kupní síly)</vt:lpstr>
      <vt:lpstr>Prezentace aplikace PowerPoint</vt:lpstr>
      <vt:lpstr>Nespokojenost se způsobem, formou a obsahem rozhodnutí vlády o navýšení platů na rok 2022</vt:lpstr>
      <vt:lpstr>17. ledna 2022 - Stávková pohotovost v NEXEN Tire Europa</vt:lpstr>
      <vt:lpstr>20. ledna 2022 - Stávková pohotovost v ARRIVA autobusy a.s.  </vt:lpstr>
      <vt:lpstr>8. února 2022 - Stávkovou pohotovost OS ZSP na protest proti záměru vlády snížit finanční prostředky na zajištění zdravotnictví a dalších veřejných služeb a veřejné správy</vt:lpstr>
      <vt:lpstr>Náklady na zdravotnictví 2019-2020 (v procentech HDP)</vt:lpstr>
      <vt:lpstr>Prezentace aplikace PowerPoint</vt:lpstr>
      <vt:lpstr>Cena za kWh je v paritě kupní síly nejvyšší v EU právě v ČR! </vt:lpstr>
      <vt:lpstr>Stanovisko ČMKOS k Programovému prohlášení vlády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ČMKOS</dc:title>
  <dc:creator>ČMKOS</dc:creator>
  <cp:lastModifiedBy>Jiří Jílek</cp:lastModifiedBy>
  <cp:revision>55</cp:revision>
  <dcterms:created xsi:type="dcterms:W3CDTF">2018-06-25T08:24:59Z</dcterms:created>
  <dcterms:modified xsi:type="dcterms:W3CDTF">2022-02-16T07:16:05Z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0x01010015BEF6C91B016540961C9E52C61FEE75</vt:lpwstr>
  </property>
</Properties>
</file>